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524" r:id="rId3"/>
    <p:sldId id="532" r:id="rId4"/>
    <p:sldId id="578" r:id="rId5"/>
    <p:sldId id="560" r:id="rId6"/>
    <p:sldId id="550" r:id="rId7"/>
    <p:sldId id="610" r:id="rId8"/>
    <p:sldId id="533" r:id="rId9"/>
    <p:sldId id="547" r:id="rId10"/>
    <p:sldId id="618" r:id="rId11"/>
    <p:sldId id="611" r:id="rId12"/>
    <p:sldId id="534" r:id="rId13"/>
    <p:sldId id="634" r:id="rId14"/>
    <p:sldId id="632" r:id="rId15"/>
    <p:sldId id="652" r:id="rId16"/>
    <p:sldId id="554" r:id="rId17"/>
    <p:sldId id="631" r:id="rId18"/>
    <p:sldId id="591" r:id="rId19"/>
    <p:sldId id="481" r:id="rId20"/>
    <p:sldId id="552" r:id="rId21"/>
    <p:sldId id="638" r:id="rId22"/>
    <p:sldId id="642" r:id="rId23"/>
    <p:sldId id="641" r:id="rId24"/>
    <p:sldId id="647" r:id="rId25"/>
    <p:sldId id="650" r:id="rId26"/>
    <p:sldId id="649" r:id="rId27"/>
    <p:sldId id="646" r:id="rId28"/>
    <p:sldId id="645" r:id="rId29"/>
    <p:sldId id="648" r:id="rId30"/>
    <p:sldId id="639" r:id="rId31"/>
    <p:sldId id="616" r:id="rId32"/>
    <p:sldId id="544" r:id="rId33"/>
    <p:sldId id="651" r:id="rId3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5" y="82"/>
      </p:cViewPr>
      <p:guideLst>
        <p:guide orient="horz" pos="3702"/>
        <p:guide orient="horz" pos="1335"/>
        <p:guide orient="horz" pos="2469"/>
        <p:guide orient="horz" pos="1882"/>
        <p:guide orient="horz"/>
        <p:guide orient="horz" pos="2397"/>
        <p:guide orient="horz" pos="1440"/>
        <p:guide pos="3839"/>
        <p:guide pos="4422"/>
        <p:guide pos="610"/>
        <p:guide pos="6995"/>
        <p:guide pos="514"/>
        <p:guide pos="551"/>
        <p:guide pos="4753"/>
        <p:guide pos="32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2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798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r">
              <a:defRPr sz="1200"/>
            </a:lvl1pPr>
          </a:lstStyle>
          <a:p>
            <a:pPr lvl="0"/>
            <a:fld id="{CC624B61-DC60-4DAA-AC7C-EB7BA434BD57}" type="datetime1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0488" y="744538"/>
            <a:ext cx="661670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7" tIns="45730" rIns="91457" bIns="4573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7" y="4715630"/>
            <a:ext cx="5437822" cy="4466352"/>
          </a:xfrm>
          <a:prstGeom prst="rect">
            <a:avLst/>
          </a:prstGeom>
        </p:spPr>
        <p:txBody>
          <a:bodyPr vert="horz" lIns="91457" tIns="45730" rIns="91457" bIns="4573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798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r">
              <a:defRPr sz="1200"/>
            </a:lvl1pPr>
          </a:lstStyle>
          <a:p>
            <a:pPr lvl="0"/>
            <a:fld id="{9B39D409-2974-4B0B-A417-1A5136346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157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3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2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5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5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5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9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14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7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2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2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5743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9D3F-B0C6-41D5-B20A-378EB30EB9F0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1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svg"  /><Relationship Id="rId4" Type="http://schemas.openxmlformats.org/officeDocument/2006/relationships/image" Target="../media/image15.png"  /><Relationship Id="rId5" Type="http://schemas.openxmlformats.org/officeDocument/2006/relationships/image" Target="../media/image16.sv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themeOverride" Target="../theme/themeOverride8.xml"  /><Relationship Id="rId3" Type="http://schemas.openxmlformats.org/officeDocument/2006/relationships/image" Target="../media/image17.png"  /><Relationship Id="rId4" Type="http://schemas.openxmlformats.org/officeDocument/2006/relationships/image" Target="../media/image18.svg"  /><Relationship Id="rId5" Type="http://schemas.openxmlformats.org/officeDocument/2006/relationships/image" Target="../media/image13.png"  /><Relationship Id="rId6" Type="http://schemas.openxmlformats.org/officeDocument/2006/relationships/image" Target="../media/image14.sv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7.png"  /><Relationship Id="rId11" Type="http://schemas.openxmlformats.org/officeDocument/2006/relationships/image" Target="../media/image20.png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8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themeOverride" Target="../theme/themeOverride1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themeOverride" Target="../theme/themeOverride2.xml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svg"  /><Relationship Id="rId4" Type="http://schemas.openxmlformats.org/officeDocument/2006/relationships/image" Target="../media/image31.png"  /><Relationship Id="rId5" Type="http://schemas.openxmlformats.org/officeDocument/2006/relationships/image" Target="../media/image32.sv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gif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themeOverride" Target="../theme/themeOverride1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6.xml"  /><Relationship Id="rId2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" t="6926" b="12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980408" y="1254299"/>
            <a:ext cx="6231193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78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Alpha_Shogi</a:t>
            </a:r>
            <a:endParaRPr lang="ko-KR" altLang="en-US" sz="78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32350" y="3920850"/>
            <a:ext cx="230152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EAE3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1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Reinforcement_learning</a:t>
            </a:r>
            <a:endParaRPr lang="ko-KR" altLang="en-US" sz="14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14213" y="2489464"/>
            <a:ext cx="5163594" cy="4462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ko-KR" altLang="en-US" sz="2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강화학습을 적용한 인공지능 게임 프로그램</a:t>
            </a:r>
            <a:endParaRPr lang="ko-KR" altLang="en-US" sz="2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72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3966317" y="3034217"/>
            <a:ext cx="2354094" cy="2354094"/>
          </a:xfrm>
          <a:prstGeom prst="ellipse">
            <a:avLst/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304"/>
          <p:cNvSpPr>
            <a:spLocks noChangeArrowheads="1"/>
          </p:cNvSpPr>
          <p:nvPr/>
        </p:nvSpPr>
        <p:spPr bwMode="auto">
          <a:xfrm>
            <a:off x="4141184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탐색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8953" y="1509609"/>
            <a:ext cx="2354094" cy="2354094"/>
            <a:chOff x="4876797" y="1297795"/>
            <a:chExt cx="2354094" cy="2354094"/>
          </a:xfrm>
        </p:grpSpPr>
        <p:sp>
          <p:nvSpPr>
            <p:cNvPr id="18" name="타원 17"/>
            <p:cNvSpPr/>
            <p:nvPr/>
          </p:nvSpPr>
          <p:spPr>
            <a:xfrm>
              <a:off x="4876797" y="1297795"/>
              <a:ext cx="2354094" cy="2354094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304"/>
            <p:cNvSpPr>
              <a:spLocks noChangeArrowheads="1"/>
            </p:cNvSpPr>
            <p:nvPr/>
          </p:nvSpPr>
          <p:spPr bwMode="auto">
            <a:xfrm>
              <a:off x="5373468" y="1912447"/>
              <a:ext cx="122844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ko-KR" altLang="en-US" sz="28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딥 러닝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 flipV="1">
            <a:off x="2735140" y="4301574"/>
            <a:ext cx="1503366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300" y="4148000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앞을  읽는 능력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26618" y="2455425"/>
            <a:ext cx="1819073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62225" y="230153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최선의 수를 예측하는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직감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82625" y="3034217"/>
            <a:ext cx="2354094" cy="2354094"/>
          </a:xfrm>
          <a:prstGeom prst="ellips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304"/>
          <p:cNvSpPr>
            <a:spLocks noChangeArrowheads="1"/>
          </p:cNvSpPr>
          <p:nvPr/>
        </p:nvSpPr>
        <p:spPr bwMode="auto">
          <a:xfrm>
            <a:off x="6320411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8122163" y="4301574"/>
            <a:ext cx="933472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37794" y="4148000"/>
            <a:ext cx="2523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셀프 플레이를 통한 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경험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51918" y="232485"/>
              <a:ext cx="268817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Alpha_zero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기본구조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807561" y="5791575"/>
            <a:ext cx="457689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알파제로에서 사용되는 탐색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강화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"/>
          <p:cNvSpPr/>
          <p:nvPr/>
        </p:nvSpPr>
        <p:spPr>
          <a:xfrm>
            <a:off x="1268557" y="0"/>
            <a:ext cx="1601931" cy="1616002"/>
          </a:xfrm>
          <a:prstGeom prst="ellips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"/>
          <p:cNvSpPr/>
          <p:nvPr/>
        </p:nvSpPr>
        <p:spPr>
          <a:xfrm>
            <a:off x="2005445" y="661122"/>
            <a:ext cx="1601931" cy="1616002"/>
          </a:xfrm>
          <a:prstGeom prst="ellips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3" name=""/>
          <p:cNvSpPr/>
          <p:nvPr/>
        </p:nvSpPr>
        <p:spPr>
          <a:xfrm>
            <a:off x="814820" y="953365"/>
            <a:ext cx="1601931" cy="1616002"/>
          </a:xfrm>
          <a:prstGeom prst="ellipse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85534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18919" r="3473" b="18919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950495" y="3075057"/>
            <a:ext cx="229101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Part3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281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2612464" y="3490634"/>
            <a:ext cx="191590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국면의 진행사항에 따른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출력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3013217" y="4525898"/>
            <a:ext cx="11144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Tkinter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5436006" y="3490634"/>
            <a:ext cx="13131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수 후 수 설정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5118617" y="4525898"/>
            <a:ext cx="194797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화면으로 정보 전달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525973" y="232485"/>
              <a:ext cx="114005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pic>
        <p:nvPicPr>
          <p:cNvPr id="4" name="그래픽 3" descr="댄스 단색으로 채워진">
            <a:extLst>
              <a:ext uri="{FF2B5EF4-FFF2-40B4-BE49-F238E27FC236}">
                <a16:creationId xmlns:a16="http://schemas.microsoft.com/office/drawing/2014/main" id="{D63AF23F-E147-1A01-E6CA-CAFB5A6B0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392" y="18620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8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 standalone="yes" ?>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<p:cSld><p:spTree><p:nvGrpSpPr><p:cNvPr id="1" name=""/><p:cNvGrpSpPr/><p:nvPr/></p:nvGrpSpPr><p:grpSpPr><a:xfrm><a:off x="0" y="0"/><a:ext cx="0" cy="0"/><a:chOff x="0" y="0"/><a:chExt cx="0" cy="0"/></a:xfrm></p:grpSpPr><p:sp><p:nvSpPr><p:cNvPr id="24" name="TextBox 23"/><p:cNvSpPr txBox="1"/><p:nvPr/></p:nvSpPr><p:spPr><a:xfrm><a:off x="5582880" y="80212"/><a:ext cx="1026243" cy="338554"/></a:xfrm><a:prstGeom prst="rect"><a:avLst/></a:prstGeom><a:noFill/><a:ln><a:noFill/></a:ln></p:spPr><p:txBody><a:bodyPr wrap="none" rtlCol="0"><a:spAutoFit/></a:bodyPr><a:lstStyle><a:defPPr><a:defRPr lang="ko-KR"/></a:defPPr><a:lvl1pPr><a:defRPr sz="5400" spc="0"><a:ln><a:solidFill><a:schemeClr val="accent1"><a:alpha val="0"/></a:schemeClr></a:solidFill></a:ln><a:solidFill><a:srgbClr val="272727"/></a:solidFill><a:effectLst/><a:latin typeface="바른바탕3 B" panose="02000800000000000000" pitchFamily="2" charset="-127"/><a:ea typeface="바른바탕3 B" panose="02000800000000000000" pitchFamily="2" charset="-127"/></a:defRPr></a:lvl1pPr></a:lstStyle><a:p><a:pPr algn="ctr"/><a:r><a:rPr lang="en-US" altLang="ko-KR" sz="1600"><a:solidFill><a:schemeClr val="tx1"><a:lumMod val="75000"/><a:lumOff val="25000"/></a:schemeClr></a:solidFill><a:latin typeface="나눔명조 ExtraBold" panose="02020603020101020101" pitchFamily="18" charset="-127"/><a:ea typeface="나눔명조 ExtraBold" panose="02020603020101020101" pitchFamily="18" charset="-127"/></a:rPr><a:t>API &amp; UI</a:t></a:r><a:endParaRPr lang="en-US" altLang="ko-KR" sz="1600" dirty="0"><a:solidFill><a:schemeClr val="tx1"><a:lumMod val="75000"/><a:lumOff val="25000"/></a:schemeClr></a:solidFill><a:latin typeface="나눔명조 ExtraBold" panose="02020603020101020101" pitchFamily="18" charset="-127"/><a:ea typeface="나눔명조 ExtraBold" panose="02020603020101020101" pitchFamily="18" charset="-127"/></a:endParaRPr></a:p></p:txBody></p:sp><p:grpSp><p:nvGrpSpPr><p:cNvPr id="28" name="그룹 27"/><p:cNvGrpSpPr/><p:nvPr/></p:nvGrpSpPr><p:grpSpPr><a:xfrm rot="0"><a:off x="3252171" y="621332"/><a:ext cx="5687658" cy="400110"/><a:chOff x="3252171" y="232485"/><a:chExt cx="5687658" cy="400110"/></a:xfrm></p:grpSpPr><p:cxnSp><p:nvCxnSpPr><p:cNvPr id="33" name="직선 연결선 32"/><p:cNvCxnSpPr/><p:nvPr/></p:nvCxnSpPr><p:spPr><a:xfrm><a:off x="3252171" y="432540"/><a:ext cx="5687658" cy="0"/></a:xfrm><a:prstGeom prst="line"><a:avLst/></a:prstGeom><a:ln w="19050"><a:gradFill flip="none" rotWithShape="1"><a:gsLst><a:gs pos="0"><a:srgbClr val="171717"><a:alpha val="0"/></a:srgbClr></a:gs><a:gs pos="76700"><a:srgbClr val="171717"/></a:gs><a:gs pos="27400"><a:srgbClr val="171717"/></a:gs><a:gs pos="50000"><a:srgbClr val="171717"/></a:gs><a:gs pos="100000"><a:srgbClr val="171717"><a:alpha val="0"/></a:srgbClr></a:gs></a:gsLst><a:lin ang="0" scaled="1"/><a:tileRect/></a:gradFill></a:ln></p:spPr><p:style><a:lnRef idx="1"><a:schemeClr val="accent1"/></a:lnRef><a:fillRef idx="0"><a:schemeClr val="accent1"/></a:fillRef><a:effectRef idx="0"><a:schemeClr val="accent1"/></a:effectRef><a:fontRef idx="minor"><a:schemeClr val="tx1"/></a:fontRef></p:style></p:cxnSp><p:sp><p:nvSpPr><p:cNvPr id="37" name="TextBox 36"/><p:cNvSpPr txBox="1"/><p:nvPr/></p:nvSpPr><p:spPr><a:xfrm><a:off x="5509260" y="232485"/><a:ext cx="1163954" cy="400110"/></a:xfrm><a:prstGeom prst="rect"><a:avLst/></a:prstGeom><a:solidFill><a:srgbClr val="fdfdfd"/></a:solidFill><a:ln><a:noFill/></a:ln></p:spPr><p:txBody><a:bodyPr wrap="none"><a:spAutoFit/></a:bodyPr><a:lstStyle><a:defPPr><a:defRPr lang="ko-KR"/></a:defPPr><a:lvl1pPr algn="ctr"><a:defRPr sz="2400" spc="-150"><a:ln w="9525"><a:solidFill><a:schemeClr val="accent1"><a:alpha val="0"/></a:schemeClr></a:solidFill></a:ln><a:solidFill><a:schemeClr val="bg1"><a:lumMod val="65000"/></a:schemeClr></a:solidFill><a:effectLst/><a:latin typeface="-윤고딕310"/><a:ea typeface="-윤고딕310"/></a:defRPr></a:lvl1pPr></a:lstStyle><a:p><a:pPr lvl="0"><a:defRPr/></a:pPr><a:r><a:rPr lang="en-US" altLang="ko-KR" sz="2000"><a:solidFill><a:srgbClr val="171717"/></a:solidFill><a:latin typeface="나눔스퀘어"/><a:ea typeface="나눔스퀘어"/></a:rPr><a:t>|  UI</a:t></a:r><a:r><a:rPr lang="ko-KR" altLang="en-US" sz="2000"><a:solidFill><a:srgbClr val="171717"/></a:solidFill><a:latin typeface="나눔스퀘어"/><a:ea typeface="나눔스퀘어"/></a:rPr><a:t> 구현  </a:t></a:r><a:r><a:rPr lang="en-US" altLang="ko-KR" sz="2000"><a:solidFill><a:srgbClr val="171717"/></a:solidFill><a:latin typeface="나눔스퀘어"/><a:ea typeface="나눔스퀘어"/></a:rPr><a:t>|</a:t></a:r><a:endParaRPr lang="en-US" altLang="ko-KR" sz="2000"><a:solidFill><a:srgbClr val="171717"/></a:solidFill><a:latin typeface="나눔스퀘어"/><a:ea typeface="나눔스퀘어"/></a:endParaRPr></a:p></p:txBody></p:sp></p:grpSp>SpPr/><p:nvPr/></p:nvCxnSpPr><p:spPr><a:xfrm><a:off x="3366628" y="3613288"/><a:ext cx="807396" cy="0"/></a:xfrm><a:prstGeom prst="straightConnector1"><a:avLst/></a:prstGeom><a:ln w="25400"><a:solidFill><a:srgbClr val="FF0000"/></a:solidFill><a:tailEnd type="triangle"/></a:ln></p:spPr><p:style><a:lnRef idx="1"><a:schemeClr val="accent1"/></a:lnRef><a:fillRef idx="0"><a:schemeClr val="accent1"/></a:fillRef><a:effectRef idx="0"><a:schemeClr val="accent1"/></a:effectRef><a:fontRef idx="minor"><a:schemeClr val="tx1"/></a:fontRef></p:style></p:cxnSp><p:sp><p:nvSpPr><p:cNvPr id="16" name="TextBox 15"><a:extLst><a:ext uri="{FF2B5EF4-FFF2-40B4-BE49-F238E27FC236}"><a16:creationId xmlns:a16="http://schemas.microsoft.com/office/drawing/2014/main" id="{AECEFD06-B91E-33CD-8EB2-97BC2A286DE5}"/></a:ext></a:extLst></p:cNvPr><p:cNvSpPr txBox="1"/><p:nvPr/></p:nvSpPr><p:spPr><a:xfrm><a:off x="3371404" y="2938637"/><a:ext cx="802620" cy="523220"/></a:xfrm><a:prstGeom prst="rect"><a:avLst/></a:prstGeom><a:noFill/></p:spPr><p:txBody><a:bodyPr wrap="square" rtlCol="0"><a:spAutoFit/></a:bodyPr><a:lstStyle/><a:p><a:r><a:rPr lang="ko-KR" altLang="en-US" sz="1400" b="1" spc="-150"><a:ln><a:solidFill><a:schemeClr val="accent1"><a:alpha val="0"/></a:schemeClr></a:solidFill></a:ln><a:solidFill><a:srgbClr val="171717"/></a:solidFill><a:latin typeface="나눔스퀘어" panose="020B0600000101010101" pitchFamily="50" charset="-127"/><a:ea typeface="나눔스퀘어" panose="020B0600000101010101" pitchFamily="50" charset="-127"/></a:rPr><a:t>선 수 </a:t></a:r><a:r><a:rPr lang="en-US" altLang="ko-KR" sz="1400" b="1" spc="-150"><a:ln><a:solidFill><a:schemeClr val="accent1"><a:alpha val="0"/></a:schemeClr></a:solidFill></a:ln><a:solidFill><a:srgbClr val="171717"/></a:solidFill><a:latin typeface="나눔스퀘어" panose="020B0600000101010101" pitchFamily="50" charset="-127"/><a:ea typeface="나눔스퀘어" panose="020B0600000101010101" pitchFamily="50" charset="-127"/></a:rPr><a:t>: 0</a:t></a:r></a:p><a:p><a:r><a:rPr lang="ko-KR" altLang="en-US" sz="1400" b="1" spc="-150"><a:ln><a:solidFill><a:schemeClr val="accent1"><a:alpha val="0"/></a:schemeClr></a:solidFill></a:ln><a:solidFill><a:srgbClr val="171717"/></a:solidFill><a:latin typeface="나눔스퀘어" panose="020B0600000101010101" pitchFamily="50" charset="-127"/><a:ea typeface="나눔스퀘어" panose="020B0600000101010101" pitchFamily="50" charset="-127"/></a:rPr><a:t>후 수 </a:t></a:r><a:r><a:rPr lang="en-US" altLang="ko-KR" sz="1400" b="1" spc="-150"><a:ln><a:solidFill><a:schemeClr val="accent1"><a:alpha val="0"/></a:schemeClr></a:solidFill></a:ln><a:solidFill><a:srgbClr val="171717"/></a:solidFill><a:latin typeface="나눔스퀘어" panose="020B0600000101010101" pitchFamily="50" charset="-127"/><a:ea typeface="나눔스퀘어" panose="020B0600000101010101" pitchFamily="50" charset="-127"/></a:rPr><a:t>: 1</a:t></a:r></a:p></p:txBody></p:sp><p:sp><p:nvSpPr><p:cNvPr id="20" name="TextBox 19"><a:extLst><a:ext uri="{FF2B5EF4-FFF2-40B4-BE49-F238E27FC236}"><a16:creationId xmlns:a16="http://schemas.microsoft.com/office/drawing/2014/main" id="{E740CEF8-E970-AA84-157A-5CB5D3E6B00D}"/></a:ext></a:extLst></p:cNvPr><p:cNvSpPr txBox="1"/><p:nvPr/></p:nvSpPr><p:spPr><a:xfrm><a:off x="7055850" y="1705703"/><a:ext cx="1904299" cy="400110"/></a:xfrm><a:prstGeom prst="rect"><a:avLst/></a:prstGeom><a:noFill/></p:spPr><p:txBody><a:bodyPr wrap="square" rtlCol="0"><a:spAutoFit/></a:bodyPr><a:lstStyle/><a:p><a:r><a:rPr lang="en-US" altLang="ko-KR" sz="2000" b="1" spc="-150"><a:ln><a:solidFill><a:schemeClr val="accent1"><a:alpha val="0"/></a:schemeClr></a:solidFill></a:ln><a:solidFill><a:srgbClr val="171717"/></a:solidFill><a:latin typeface="나눔스퀘어" panose="020B0600000101010101" pitchFamily="50" charset="-127"/><a:ea typeface="나눔스퀘어" panose="020B0600000101010101" pitchFamily="50" charset="-127"/></a:rPr><a:t>Shogi_batch.py</a:t></a:r></a:p></p:txBody></p:sp><p:sp><p:nvSpPr><p:cNvPr id="21" name="TextBox 20"><a:extLst><a:ext uri="{FF2B5EF4-FFF2-40B4-BE49-F238E27FC236}"><a16:creationId xmlns:a16="http://schemas.microsoft.com/office/drawing/2014/main" id="{1CC2D6FC-1417-980E-33BD-FFFB0DDC08C3}"/></a:ext></a:extLst></p:cNvPr><p:cNvSpPr txBox="1"/><p:nvPr/></p:nvSpPr><p:spPr><a:xfrm><a:off x="1587449" y="1705703"/><a:ext cx="1426393" cy="400110"/></a:xfrm><a:prstGeom prst="rect"><a:avLst/></a:prstGeom><a:noFill/></p:spPr><p:txBody><a:bodyPr wrap="square" rtlCol="0"><a:spAutoFit/></a:bodyPr><a:lstStyle/><a:p><a:r><a:rPr lang="en-US" altLang="ko-KR" sz="2000" b="1" spc="-150"><a:ln><a:solidFill><a:schemeClr val="accent1"><a:alpha val="0"/></a:schemeClr></a:solidFill></a:ln><a:solidFill><a:srgbClr val="171717"/></a:solidFill><a:latin typeface="나눔스퀘어" panose="020B0600000101010101" pitchFamily="50" charset="-127"/><a:ea typeface="나눔스퀘어" panose="020B0600000101010101" pitchFamily="50" charset="-127"/></a:rPr><a:t>Switch.py</a:t></a:r></a:p></p:txBody></p:sp><p:sp><p:nvSpPr><p:cNvPr id="22" name="타원 21"><a:extLst><a:ext uri="{FF2B5EF4-FFF2-40B4-BE49-F238E27FC236}"><a16:creationId xmlns:a16="http://schemas.microsoft.com/office/drawing/2014/main" id="{75FFFAAA-22B3-E270-9279-47D31C8CD129}"/></a:ext></a:extLst></p:cNvPr><p:cNvSpPr/><p:nvPr/></p:nvSpPr><p:spPr><a:xfrm><a:off x="1503923" y="3496553"/><a:ext cx="1147864" cy="539885"/></a:xfrm><a:prstGeom prst="ellipse"><a:avLst/></a:prstGeom><a:noFill/><a:ln w="25400"><a:solidFill><a:srgbClr val="FF0000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endParaRPr lang="ko-KR" altLang="en-US"/></a:p></p:txBody></p:sp><p:sp><p:nvSpPr><p:cNvPr id="23" name="타원 22"><a:extLst><a:ext uri="{FF2B5EF4-FFF2-40B4-BE49-F238E27FC236}"><a16:creationId xmlns:a16="http://schemas.microsoft.com/office/drawing/2014/main" id="{1FBD135A-1725-1FC3-B72D-F4EF76C2B178}"/></a:ext></a:extLst></p:cNvPr><p:cNvSpPr/><p:nvPr/></p:nvSpPr><p:spPr><a:xfrm><a:off x="4371825" y="3623016"/><a:ext cx="3430624" cy="1502325"/></a:xfrm><a:prstGeom prst="ellipse"><a:avLst/></a:prstGeom><a:noFill/><a:ln w="25400"><a:solidFill><a:srgbClr val="FF0000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endParaRPr lang="ko-KR" altLang="en-US"/></a:p></p:txBody></p:sp><p:sp><p:nvSpPr><p:cNvPr id="25" name="타원 24"><a:extLst><a:ext uri="{FF2B5EF4-FFF2-40B4-BE49-F238E27FC236}"><a16:creationId xmlns:a16="http://schemas.microsoft.com/office/drawing/2014/main" id="{0F844144-00CD-22AD-6FCD-BF565B701C25}"/></a:ext></a:extLst></p:cNvPr><p:cNvSpPr/><p:nvPr/></p:nvSpPr><p:spPr><a:xfrm><a:off x="7880651" y="3613288"/><a:ext cx="3430624" cy="1502325"/></a:xfrm><a:prstGeom prst="ellipse"><a:avLst/></a:prstGeom><a:noFill/><a:ln w="25400"><a:solidFill><a:srgbClr val="FF0000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endParaRPr lang="ko-KR" altLang="en-US"/></a:p></p:txBody></p:sp><p:sp><p:nvSpPr><p:cNvPr id="26" name="타원 25"><a:extLst><a:ext uri="{FF2B5EF4-FFF2-40B4-BE49-F238E27FC236}"><a16:creationId xmlns:a16="http://schemas.microsoft.com/office/drawing/2014/main" id="{C7FA607A-5F2B-CA1F-951D-D12FF329C471}"/></a:ext></a:extLst></p:cNvPr><p:cNvSpPr/><p:nvPr/></p:nvSpPr><p:spPr><a:xfrm><a:off x="1503923" y="4036438"/><a:ext cx="1147864" cy="539885"/></a:xfrm><a:prstGeom prst="ellipse"><a:avLst/></a:prstGeom><a:noFill/><a:ln w="25400"><a:solidFill><a:srgbClr val="FF0000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tlCol="0" anchor="ctr"/><a:lstStyle/><a:p><a:pPr algn="ctr"/><a:endParaRPr lang="ko-KR" altLang="en-US"/></a:p></p:txBody></p:sp></p:spTree><p:extLst><p:ext uri="{BB962C8B-B14F-4D97-AF65-F5344CB8AC3E}"><p14:creationId xmlns:p14="http://schemas.microsoft.com/office/powerpoint/2010/main" val="3688149469"/></p:ext></p:extLst></p:cSld><p:clrMapOvr><a:masterClrMapping/></p:clrMapOvr><mc:AlternateContent xmlns:mc="http://schemas.openxmlformats.org/markup-compatibility/2006"><mc:Choice xmlns:p14="http://schemas.microsoft.com/office/powerpoint/2010/main" Requires="p14"><p:transition spd="med" xmlns:mc="http://schemas.openxmlformats.org/markup-compatibility/2006" xmlns:p14="http://schemas.microsoft.com/office/powerpoint/2010/main" mc:Ignorable="p14" p14:dur="1000"><p:push dir="u"/></p:transition></mc:Choice><mc:Fallback><p:transition spd="med" xmlns:mc="http://schemas.openxmlformats.org/markup-compatibility/2006" xmlns:hp="http://schemas.haansoft.com/office/presentation/8.0" mc:Ignorable="hp" hp:hslDur="1000"><p:fade/></p:transition></mc:Fallback></mc:AlternateContent><p:timing><p:tnLst><p:par><p:cTn id="1" dur="indefinite" restart="never" nodeType="tmRoot"><p:childTnLst><p:seq concurrent="1" nextAc="seek"><p:cTn id="2" dur="indefinite" nodeType="mainSeq"><p:childTnLst><p:par><p:cTn id="3" fill="hold"><p:stCondLst><p:cond delay="indefinite"/></p:stCondLst><p:childTnLst><p:par><p:cTn id="4" fill="hold"><p:stCondLst><p:cond delay="0"/></p:stCondLst><p:childTnLst><p:par><p:cTn id="5" presetID="1" presetClass="entr" presetSubtype="0" fill="hold" grpId="0" nodeType="clickEffect"><p:stCondLst><p:cond delay="0"/></p:stCondLst><p:childTnLst><p:set><p:cBhvr><p:cTn id="6" dur="1" fill="hold"><p:stCondLst><p:cond delay="0"/></p:stCondLst></p:cTn><p:tgtEl><p:spTgt spid="22"/></p:tgtEl><p:attrNameLst><p:attrName>style.visibility</p:attrName></p:attrNameLst></p:cBhvr><p:to><p:strVal val="visible"/></p:to></p:set></p:childTnLst></p:cTn></p:par><p:par><p:cTn id="7" presetID="1" presetClass="entr" presetSubtype="0" fill="hold" grpId="1" nodeType="withEffect"><p:stCondLst><p:cond delay="0"/></p:stCondLst><p:childTnLst><p:set><p:cBhvr><p:cTn id="8" dur="1" fill="hold"><p:stCondLst><p:cond delay="0"/></p:stCondLst></p:cTn><p:tgtEl><p:spTgt spid="23"/></p:tgtEl><p:attrNameLst><p:attrName>style.visibility</p:attrName></p:attrNameLst></p:cBhvr><p:to><p:strVal val="visible"/></p:to></p:set></p:childTnLst></p:cTn></p:par></p:childTnLst></p:cTn></p:par></p:childTnLst></p:cTn></p:par><p:par><p:cTn id="9" fill="hold"><p:stCondLst><p:cond delay="indefinite"/></p:stCondLst><p:childTnLst><p:par><p:cTn id="10" fill="hold"><p:stCondLst><p:cond delay="0"/></p:stCondLst><p:childTnLst><p:par><p:cTn id="11" presetID="1" presetClass="ent</p:spTree><p:extLst><p:ext uri="{BB962C8B-B14F-4D97-AF65-F5344CB8AC3E}"><p14:creationId xmlns:p14="http://schemas.microsoft.com/office/powerpoint/2010/main" val="3688149469"/></p:ext></p:extLst></p:cSld><p:clrMapOvr><a:masterClrMapping/></p:clrMapOvr><mc:AlternateContent xmlns:mc="http://schemas.openxmlformats.org/markup-compatibility/2006"><mc:Choice xmlns:p14="http://schemas.microsoft.com/office/powerpoint/2010/main" Requires="p14"><p:transition spd="med" xmlns:mc="http://schemas.openxmlformats.org/markup-compatibility/2006" xmlns:p14="http://schemas.microsoft.com/office/powerpoint/2010/main" mc:Ignorable="p14" p14:dur="1000"><p:push dir="u"/></p:transition></mc:Choice><mc:Fallback><p:transition spd="med" xmlns:mc="http://schemas.openxmlformats.org/markup-compatibility/2006" xmlns:hp="http://schemas.haansoft.com/office/presentation/8.0" mc:Ignorable="hp" hp:hslDur="1000"><p:fade/></p:transition></mc:Fallback></mc:AlternateContent><p:timing><p:tnLst><p:par><p:cTn id="1" dur="indefinite" restart="never" nodeType="tmRoot"><p:childTnLst><p:seq concurrent="1" nextAc="seek"><p:cTn id="2" dur="indefinite" nodeType="mainSeq"><p:childTnLst><p:par><p:cTn id="3" fill="hold"><p:stCondLst><p:cond delay="indefinite"/></p:stCondLst><p:childTnLst><p:par><p:cTn id="4" fill="hold"><p:stCondLst><p:cond delay="0"/></p:stCondLst><p:childTnLst><p:par><p:cTn id="5" presetID="1" presetClass="entr" presetSubtype="0" fill="hold" grpId="0" nodeType="clickEffect"><p:stCondLst><p:cond delay="0"/></p:stCondLst><p:childTnLst><p:set><p:cBhvr><p:cTn id="6" dur="1" fill="hold"><p:stCondLst><p:cond delay="0"/></p:stCondLst></p:cTn><p:tgtEl><p:spTgt spid="22"/></p:tgtEl><p:attrNameLst><p:attrName>style.visibility</p:attrName></p:attrNameLst></p:cBhvr><p:to><p:strVal val="visible"/></p:to></p:set></p:childTnLst></p:cTn></p:par><p:par><p:cTn id="7" presetID="1" presetClass="entr" presetSubtype="0" fill="hold" grpId="1" nodeType="withEffect"><p:stCondLst><p:cond delay="0"/></p:stCondLst><p:childTnLst><p:set><p:cBhvr><p:cTn id="8" dur="1" fill="hold"><p:stCondLst><p:cond delay="0"/></p:stCondLst></p:cTn><p:tgtEl><p:spTgt spid="23"/></p:tgtEl><p:attrNameLst><p:attrName>style.visibility</p:attrName></p:attrNameLst></p:cBhvr><p:to><p:strVal val="visible"/></p:to></p:set></p:childTnLst></p:cTn></p:par></p:childTnLst></p:cTn></p:par></p:childTnLst></p:cTn></p:par><p:par><p:cTn id="9" fill="hold"><p:stCondLst><p:cond delay="indefinite"/></p:stCondLst><p:childTnLst><p:par><p:cTn id="10" fill="hold"><p:stCondLst><p:cond delay="0"/></p:stCondLst><p:childTnLst><p:par><p:cTn id="11" presetID="1" presetClass="ent</p:spTree><p:extLst><p:ext uri="{BB962C8B-B14F-4D97-AF65-F5344CB8AC3E}"><p14:creationId xmlns:p14="http://schemas.microsoft.com/office/powerpoint/2010/main" val="3688149469"/></p:ext></p:extLst></p:cSld><p:clrMapOvr><a:masterClrMapping/></p:clrMapOvr><mc:AlternateContent xmlns:mc="http://schemas.openxmlformats.org/markup-compatibility/2006"><mc:Choice xmlns:p14="http://schemas.microsoft.com/office/powerpoint/2010/main" Requires="p14"><p:transition spd="med" xmlns:mc="http://schemas.openxmlformats.org/markup-compatibility/2006" xmlns:p14="http://schemas.microsoft.com/office/powerpoint/2010/main" mc:Ignorable="p14" p14:dur="1000"><p:push dir="u"/></p:transition></mc:Choice><mc:Fallback><p:transition spd="med" xmlns:mc="http://schemas.openxmlformats.org/markup-compatibility/2006" xmlns:hp="http://schemas.haansoft.com/office/presentation/8.0" mc:Ignorable="hp" hp:hslDur="1000"><p:fade/></p:transition></mc:Fallback></mc:AlternateContent><p:timing><p:tnLst><p:par><p:cTn id="1" dur="indefinite" restart="never" nodeType="tmRoot"><p:childTnLst><p:seq concurrent="1" nextAc="seek"><p:cTn id="2" dur="indefinite" nodeType="mainSeq"><p:childTnLst><p:par><p:cTn id="3" fill="hold"><p:stCondLst><p:cond delay="indefinite"/></p:stCondLst><p:childTnLst><p:par><p:cTn id="4" fill="hold"><p:stCondLst><p:cond delay="0"/></p:stCondLst><p:childTnLst><p:par><p:cTn id="5" presetID="1" presetClass="entr" presetSubtype="0" fill="hold" grpId="0" nodeType="clickEffect"><p:stCondLst><p:cond delay="0"/></p:stCondLst><p:childTnLst><p:set><p:cBhvr><p:cTn id="6" dur="1" fill="hold"><p:stCondLst><p:cond delay="0"/></p:stCondLst></p:cTn><p:tgtEl><p:spTgt spid="22"/></p:tgtEl><p:attrNameLst><p:attrName>style.visibility</p:attrName></p:attrNameLst></p:cBhvr><p:to><p:strVal val="visible"/></p:to></p:set></p:childTnLst></p:cTn></p:par><p:par><p:cTn id="7" presetID="1" presetClass="entr" presetSubtype="0" fill="hold" grpId="1" nodeType="withEffect"><p:stCondLst><p:cond delay="0"/></p:stCondLst><p:childTnLst><p:set><p:cBhvr><p:cTn id="8" dur="1" fill="hold"><p:stCondLst><p:cond delay="0"/></p:stCondLst></p:cTn><p:tgtEl><p:spTgt spid="23"/></p:tgtEl><p:attrNameLst><p:attrName>style.visibility</p:attrName></p:attrNameLst></p:cBhvr><p:to><p:strVal val="visible"/></p:to></p:set></p:childTnLst></p:cTn></p:par></p:childTnLst></p:cTn></p:par></p:childTnLst></p:cTn></p:par><p:par><p:cTn id="9" fill="hold"><p:stCondLst><p:cond delay="indefinite"/></p:stCondLst><p:childTnLst><p:par><p:cTn id="10" fill="hold"><p:stCondLst><p:cond delay="0"/></p:stCondLst><p:childTnLst><p:par><p:cTn id="11" presetID="1" presetClass="entr" presetSubtype="0" fill="hold" grpId="2" nodeType="clickEffect"><p:stCondLst><p:cond delay="0"/></p:stCondLst><p:childTnLst><p:set><p:cBhvr><p:cTn id="12" dur="1" fill="hold"><p:stCondLst><p:cond delay="0"/></p:stCondLst></p:cTn><p:tgtEl><p:spTgt spid="26"/></p:tgtEl><p:attrNameLst><p:attrName>style.visibility</p:attrName></p:attrNameLst></p:cBhvr><p:to><p:strVal val="visible"/></p:to></p:set></p:childTnLst></p:cTn></p:par><p:par><p:cTn id="13" presetID="1" presetClass="entr" presetSubtype="0" fill="hold" grpId="3" nodeType="withEffect"><p:stCondLst><p:cond delay="0"/></p:stCondLst><p:childTnLst><p:set><p:cBhvr><p:cTn id="14" dur="1" fill="hold"><p:stCondLst><p:cond delay="0"/></p:stCondLst></p:cTn><p:tgtEl><p:spTgt spid="25"/></p:tgtEl><p:attrNameLst><p:attrName>style.visibility</p:attrName></p:attrNameLst></p:cBhvr><p:to><p:strVal val="visible"/></p:to></p:set></p:childTnLst></p:cTn></p:par></p:childTnLst></p:cTn></p:par></p:childTnLst></p:cTn></p:par></p:childTnLst></p:cTn><p:prevCondLst><p:cond evt="onPrev" delay="0"><p:tgtEl><p:sldTgt/></p:tgtEl></p:cond></p:prevCondLst><p:nextCondLst><p:cond evt="onNext" delay="0"><p:tgtEl><p:sldTgt/></p:tgtEl></p:cond></p:nextCondLst></p:seq></p:childTnLst></p:cTn></p:par></p:tnLst><p:bldLst><p:bldP spid="22" grpId="0" animBg="1"/><p:bldP spid="23" grpId="1" animBg="1"/><p:bldP spid="26" grpId="2" animBg="1"/><p:bldP spid="25" grpId="3" animBg="1"/></p:bldLst></p:timing>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2448358" y="1399525"/>
            <a:ext cx="4459431" cy="692727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어려웠던점이 있다면 이렇게 해결했고</a:t>
            </a:r>
            <a:endParaRPr lang="ko-KR" altLang="en-US"/>
          </a:p>
          <a:p>
            <a:pPr>
              <a:defRPr/>
            </a:pPr>
            <a:r>
              <a:rPr lang="ko-KR" altLang="en-US"/>
              <a:t>앞으로 어떻게 개선하면 좋을것이다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98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2961916" y="3490634"/>
            <a:ext cx="121700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움직임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2961919" y="4525898"/>
            <a:ext cx="12170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기물마다의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 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5650806" y="3490634"/>
            <a:ext cx="88357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승패 여부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5468067" y="4525898"/>
            <a:ext cx="124906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  조건과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비겼을 때 조건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698295" y="232485"/>
              <a:ext cx="7954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래픽 2" descr="메달 윤곽선">
            <a:extLst>
              <a:ext uri="{FF2B5EF4-FFF2-40B4-BE49-F238E27FC236}">
                <a16:creationId xmlns:a16="http://schemas.microsoft.com/office/drawing/2014/main" id="{2DDB851A-A81D-5442-6862-C5620CF5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4657" y="1947046"/>
            <a:ext cx="862686" cy="862686"/>
          </a:xfrm>
          <a:prstGeom prst="rect">
            <a:avLst/>
          </a:prstGeom>
        </p:spPr>
      </p:pic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sp>
        <p:nvSpPr>
          <p:cNvPr id="68" name=""/>
          <p:cNvSpPr txBox="1"/>
          <p:nvPr/>
        </p:nvSpPr>
        <p:spPr>
          <a:xfrm>
            <a:off x="7914410" y="815036"/>
            <a:ext cx="914400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ko-KR" altLang="en-US"/>
              <a:t>온유님 파트로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66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30EB4E88-842A-A697-0D53-365517944387}"/>
              </a:ext>
            </a:extLst>
          </p:cNvPr>
          <p:cNvSpPr/>
          <p:nvPr/>
        </p:nvSpPr>
        <p:spPr>
          <a:xfrm>
            <a:off x="8207148" y="5100469"/>
            <a:ext cx="963038" cy="936144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0EDA8BB-9A5B-A178-327E-A5184181E872}"/>
              </a:ext>
            </a:extLst>
          </p:cNvPr>
          <p:cNvSpPr/>
          <p:nvPr/>
        </p:nvSpPr>
        <p:spPr>
          <a:xfrm>
            <a:off x="252920" y="1201161"/>
            <a:ext cx="3278220" cy="1606109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23809" y="232485"/>
              <a:ext cx="174438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028AAD-BC53-7C90-DB9D-7E8E0116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823" y="1456352"/>
            <a:ext cx="5669688" cy="4771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0A8E67-7DEB-A5C9-DCC4-FEA2383879F1}"/>
              </a:ext>
            </a:extLst>
          </p:cNvPr>
          <p:cNvGrpSpPr/>
          <p:nvPr/>
        </p:nvGrpSpPr>
        <p:grpSpPr>
          <a:xfrm>
            <a:off x="7517439" y="4562230"/>
            <a:ext cx="2342456" cy="2145683"/>
            <a:chOff x="4185952" y="1351823"/>
            <a:chExt cx="2342456" cy="2145683"/>
          </a:xfrm>
        </p:grpSpPr>
        <p:pic>
          <p:nvPicPr>
            <p:cNvPr id="9" name="그림 8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9230DA2-5574-69A3-6213-23F2A182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832" y="2008173"/>
              <a:ext cx="888889" cy="787302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9471A98-545B-0FE5-2492-87C51E055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312" y="1696466"/>
              <a:ext cx="660950" cy="39932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5D05456-717C-6FAE-272D-D546EA23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8276" y="1351823"/>
              <a:ext cx="0" cy="593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DAFFD2B-DB25-8A01-F8C0-4DB11A6471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1730" y="1696466"/>
              <a:ext cx="627449" cy="40553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0BB8AD5-0F4E-3525-7B19-DB3AC19F6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5952" y="2360918"/>
              <a:ext cx="67981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9956A51-7BDF-8C14-2C60-3F119C8B2434}"/>
                </a:ext>
              </a:extLst>
            </p:cNvPr>
            <p:cNvCxnSpPr>
              <a:cxnSpLocks/>
            </p:cNvCxnSpPr>
            <p:nvPr/>
          </p:nvCxnSpPr>
          <p:spPr>
            <a:xfrm>
              <a:off x="5792721" y="2359634"/>
              <a:ext cx="735687" cy="12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68E1F55-B268-CEC4-E9A3-40A0299E1660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348276" y="2795475"/>
              <a:ext cx="1" cy="7020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733665" y="4159685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632167" y="3757063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997960" y="241372"/>
            <a:ext cx="3912611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ko-KR" altLang="en-US"/>
              <a:t>기물이 갈수있는 방향</a:t>
            </a:r>
            <a:r>
              <a:rPr lang="en-US" altLang="ko-KR"/>
              <a:t>(</a:t>
            </a:r>
            <a:r>
              <a:rPr lang="ko-KR" altLang="en-US"/>
              <a:t>좌표</a:t>
            </a:r>
            <a:r>
              <a:rPr lang="en-US" altLang="ko-KR"/>
              <a:t>)</a:t>
            </a:r>
            <a:r>
              <a:rPr lang="ko-KR" altLang="en-US"/>
              <a:t> 보여주기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72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2632" r="18470" b="276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3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796608" y="3075057"/>
            <a:ext cx="259878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Play Game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Part4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7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20405"/>
          <a:stretch/>
        </p:blipFill>
        <p:spPr>
          <a:xfrm rot="10800000">
            <a:off x="0" y="-2"/>
            <a:ext cx="12192000" cy="6858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9810" y="2971878"/>
            <a:ext cx="18261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 시간의 문제</a:t>
            </a:r>
            <a:r>
              <a:rPr lang="en-US" altLang="ko-KR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1772" y="6330541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24434" y="2941100"/>
            <a:ext cx="136447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자원의 문제</a:t>
            </a:r>
            <a:endParaRPr lang="en-US" altLang="ko-KR" dirty="0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7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637349" y="1635804"/>
            <a:ext cx="1560848" cy="369332"/>
            <a:chOff x="1086254" y="2580815"/>
            <a:chExt cx="156084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279420" y="2580815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37349" y="3184965"/>
            <a:ext cx="3851540" cy="369332"/>
            <a:chOff x="1086254" y="2580815"/>
            <a:chExt cx="385154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279420" y="2580815"/>
              <a:ext cx="36583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 제로와 알파제로의 학습 시간 비교 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5312" y="2035893"/>
            <a:ext cx="333969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GPU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로는 학습 시간이 너무 오래 소요된다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대의 공유 컴퓨터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28651"/>
              </p:ext>
            </p:extLst>
          </p:nvPr>
        </p:nvGraphicFramePr>
        <p:xfrm>
          <a:off x="1604209" y="3673326"/>
          <a:ext cx="9251260" cy="22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07231395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58831672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623922937"/>
                    </a:ext>
                  </a:extLst>
                </a:gridCol>
              </a:tblGrid>
              <a:tr h="5699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프레임 워크</a:t>
                      </a:r>
                      <a:endParaRPr lang="en-US" altLang="ko-KR" sz="1600" b="0" kern="1200" spc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FE9100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CPU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GPU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TPU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11,000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270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42175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150,000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0813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알파제로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5,600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135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(5,000)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75706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42998" y="80212"/>
            <a:ext cx="9060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323996" y="232485"/>
              <a:ext cx="154401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6" name=""/>
          <p:cNvSpPr txBox="1"/>
          <p:nvPr/>
        </p:nvSpPr>
        <p:spPr>
          <a:xfrm>
            <a:off x="1095375" y="847508"/>
            <a:ext cx="914400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ko-KR" altLang="en-US"/>
              <a:t>맺음말 느낌으로다가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3604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127261" y="1417470"/>
            <a:ext cx="3967686" cy="3967686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-572478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1152447" y="3139704"/>
            <a:ext cx="20842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0050" y="1314208"/>
            <a:ext cx="24674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Part.1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강화 학습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0050" y="2628820"/>
            <a:ext cx="27737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Part.2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Alphazero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10050" y="5258044"/>
            <a:ext cx="43813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Part.4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시연 및 파트 설명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C53F2-77D1-3062-531F-281D7CDA5614}"/>
              </a:ext>
            </a:extLst>
          </p:cNvPr>
          <p:cNvSpPr txBox="1"/>
          <p:nvPr/>
        </p:nvSpPr>
        <p:spPr>
          <a:xfrm>
            <a:off x="5635890" y="3943432"/>
            <a:ext cx="24353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Part.3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API &amp; UI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3825966" y="284667"/>
            <a:ext cx="2435369" cy="963323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/>
              <a:t>5,10,13,19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511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60708" y="4671870"/>
            <a:ext cx="1144648" cy="1144648"/>
            <a:chOff x="2277447" y="4770594"/>
            <a:chExt cx="1144648" cy="1144648"/>
          </a:xfrm>
        </p:grpSpPr>
        <p:sp>
          <p:nvSpPr>
            <p:cNvPr id="55" name="모서리가 둥근 직사각형 5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94004" y="5187558"/>
              <a:ext cx="691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강화학습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695202" y="4671869"/>
            <a:ext cx="1144648" cy="1144648"/>
            <a:chOff x="2277447" y="4770594"/>
            <a:chExt cx="1144648" cy="1144648"/>
          </a:xfrm>
        </p:grpSpPr>
        <p:sp>
          <p:nvSpPr>
            <p:cNvPr id="85" name="모서리가 둥근 직사각형 8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53745" y="5193365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탐색 알고리즘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50014" y="4671868"/>
            <a:ext cx="1144648" cy="1144648"/>
            <a:chOff x="2277447" y="4770594"/>
            <a:chExt cx="1144648" cy="1144648"/>
          </a:xfrm>
        </p:grpSpPr>
        <p:sp>
          <p:nvSpPr>
            <p:cNvPr id="88" name="모서리가 둥근 직사각형 87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290426" y="5183205"/>
              <a:ext cx="10983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알파제로 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7584510" y="4671867"/>
            <a:ext cx="1144648" cy="1144648"/>
            <a:chOff x="2277447" y="4770594"/>
            <a:chExt cx="1144648" cy="1144648"/>
          </a:xfrm>
        </p:grpSpPr>
        <p:sp>
          <p:nvSpPr>
            <p:cNvPr id="91" name="모서리가 둥근 직사각형 90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340119" y="5193366"/>
              <a:ext cx="9989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간이 장기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403374" y="4671866"/>
            <a:ext cx="1252266" cy="1144648"/>
            <a:chOff x="2213482" y="4770594"/>
            <a:chExt cx="1252266" cy="1144648"/>
          </a:xfrm>
        </p:grpSpPr>
        <p:sp>
          <p:nvSpPr>
            <p:cNvPr id="94" name="모서리가 둥근 직사각형 93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13482" y="5183207"/>
              <a:ext cx="12522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게임 프로그램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98" name="이등변 삼각형 97"/>
          <p:cNvSpPr/>
          <p:nvPr/>
        </p:nvSpPr>
        <p:spPr>
          <a:xfrm rot="5400000">
            <a:off x="3235540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이등변 삼각형 98"/>
          <p:cNvSpPr/>
          <p:nvPr/>
        </p:nvSpPr>
        <p:spPr>
          <a:xfrm rot="5400000">
            <a:off x="5173261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 rot="5400000">
            <a:off x="7110982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/>
        </p:nvSpPr>
        <p:spPr>
          <a:xfrm rot="5400000">
            <a:off x="9022579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01553" y="232485"/>
              <a:ext cx="158889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시간의 문제 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48C2FF-DB20-B736-BB18-B83DD8FE32C0}"/>
              </a:ext>
            </a:extLst>
          </p:cNvPr>
          <p:cNvGrpSpPr/>
          <p:nvPr/>
        </p:nvGrpSpPr>
        <p:grpSpPr>
          <a:xfrm>
            <a:off x="3466582" y="1330323"/>
            <a:ext cx="1908213" cy="2595566"/>
            <a:chOff x="2611119" y="1435317"/>
            <a:chExt cx="1908213" cy="259556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7D81230-7B71-329C-75E4-839509178749}"/>
                </a:ext>
              </a:extLst>
            </p:cNvPr>
            <p:cNvGrpSpPr/>
            <p:nvPr/>
          </p:nvGrpSpPr>
          <p:grpSpPr>
            <a:xfrm>
              <a:off x="2763884" y="1435317"/>
              <a:ext cx="1751172" cy="369332"/>
              <a:chOff x="1086254" y="2580815"/>
              <a:chExt cx="1755121" cy="34195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843C54-3A86-891B-FDCC-BA734C7A6902}"/>
                  </a:ext>
                </a:extLst>
              </p:cNvPr>
              <p:cNvSpPr txBox="1"/>
              <p:nvPr/>
            </p:nvSpPr>
            <p:spPr>
              <a:xfrm>
                <a:off x="1279420" y="2580815"/>
                <a:ext cx="1561955" cy="341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-윤고딕310" panose="02030504000101010101" pitchFamily="18" charset="-127"/>
                    <a:ea typeface="-윤고딕310" panose="02030504000101010101" pitchFamily="18" charset="-127"/>
                  </a:defRPr>
                </a:lvl1pPr>
              </a:lstStyle>
              <a:p>
                <a:pPr algn="l"/>
                <a:r>
                  <a:rPr lang="ko-KR" altLang="en-US" sz="180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강화학습 스터디</a:t>
                </a:r>
                <a:endParaRPr lang="en-US" altLang="ko-KR" sz="18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" name="모서리가 둥근 직사각형 14">
                <a:extLst>
                  <a:ext uri="{FF2B5EF4-FFF2-40B4-BE49-F238E27FC236}">
                    <a16:creationId xmlns:a16="http://schemas.microsoft.com/office/drawing/2014/main" id="{6B8267FC-E736-247E-E8E3-93743BB668FA}"/>
                  </a:ext>
                </a:extLst>
              </p:cNvPr>
              <p:cNvSpPr/>
              <p:nvPr/>
            </p:nvSpPr>
            <p:spPr>
              <a:xfrm rot="2725382">
                <a:off x="1086254" y="2685468"/>
                <a:ext cx="160026" cy="160026"/>
              </a:xfrm>
              <a:prstGeom prst="roundRect">
                <a:avLst>
                  <a:gd name="adj" fmla="val 7022"/>
                </a:avLst>
              </a:prstGeom>
              <a:solidFill>
                <a:srgbClr val="FE9100"/>
              </a:solidFill>
              <a:ln w="38100">
                <a:solidFill>
                  <a:srgbClr val="1717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모서리가 둥근 직사각형 43">
              <a:extLst>
                <a:ext uri="{FF2B5EF4-FFF2-40B4-BE49-F238E27FC236}">
                  <a16:creationId xmlns:a16="http://schemas.microsoft.com/office/drawing/2014/main" id="{E9E38E12-7365-CF57-E89E-00906873C8E6}"/>
                </a:ext>
              </a:extLst>
            </p:cNvPr>
            <p:cNvSpPr/>
            <p:nvPr/>
          </p:nvSpPr>
          <p:spPr>
            <a:xfrm rot="5400000">
              <a:off x="2555392" y="2066943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 descr="스토리텔링 단색으로 채워진">
              <a:extLst>
                <a:ext uri="{FF2B5EF4-FFF2-40B4-BE49-F238E27FC236}">
                  <a16:creationId xmlns:a16="http://schemas.microsoft.com/office/drawing/2014/main" id="{496135A8-32D2-09AD-05F6-079C329C1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7759" y="2249234"/>
              <a:ext cx="1463019" cy="146301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903E68-FB83-6E14-019D-1F62FC396E93}"/>
              </a:ext>
            </a:extLst>
          </p:cNvPr>
          <p:cNvGrpSpPr/>
          <p:nvPr/>
        </p:nvGrpSpPr>
        <p:grpSpPr>
          <a:xfrm>
            <a:off x="6680740" y="1330323"/>
            <a:ext cx="2133166" cy="2595566"/>
            <a:chOff x="2611119" y="1435317"/>
            <a:chExt cx="2133166" cy="259556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1EC998F-A304-CECC-942F-0E9DA1A48D49}"/>
                </a:ext>
              </a:extLst>
            </p:cNvPr>
            <p:cNvGrpSpPr/>
            <p:nvPr/>
          </p:nvGrpSpPr>
          <p:grpSpPr>
            <a:xfrm>
              <a:off x="2763884" y="1435317"/>
              <a:ext cx="1980401" cy="369332"/>
              <a:chOff x="1086254" y="2580815"/>
              <a:chExt cx="1984866" cy="34195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2E51C9-83D0-C4C0-1CF1-8518D1599E33}"/>
                  </a:ext>
                </a:extLst>
              </p:cNvPr>
              <p:cNvSpPr txBox="1"/>
              <p:nvPr/>
            </p:nvSpPr>
            <p:spPr>
              <a:xfrm>
                <a:off x="1279420" y="2580815"/>
                <a:ext cx="1791700" cy="341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-윤고딕310" panose="02030504000101010101" pitchFamily="18" charset="-127"/>
                    <a:ea typeface="-윤고딕310" panose="02030504000101010101" pitchFamily="18" charset="-127"/>
                  </a:defRPr>
                </a:lvl1pPr>
              </a:lstStyle>
              <a:p>
                <a:pPr algn="l"/>
                <a:r>
                  <a:rPr lang="ko-KR" altLang="en-US" sz="180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게임 프로그램 구현</a:t>
                </a:r>
                <a:endParaRPr lang="en-US" altLang="ko-KR" sz="18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7" name="모서리가 둥근 직사각형 14">
                <a:extLst>
                  <a:ext uri="{FF2B5EF4-FFF2-40B4-BE49-F238E27FC236}">
                    <a16:creationId xmlns:a16="http://schemas.microsoft.com/office/drawing/2014/main" id="{1C907666-EB17-4288-98AE-8D8528FFF060}"/>
                  </a:ext>
                </a:extLst>
              </p:cNvPr>
              <p:cNvSpPr/>
              <p:nvPr/>
            </p:nvSpPr>
            <p:spPr>
              <a:xfrm rot="2725382">
                <a:off x="1086254" y="2685468"/>
                <a:ext cx="160026" cy="160026"/>
              </a:xfrm>
              <a:prstGeom prst="roundRect">
                <a:avLst>
                  <a:gd name="adj" fmla="val 7022"/>
                </a:avLst>
              </a:prstGeom>
              <a:solidFill>
                <a:srgbClr val="FE9100"/>
              </a:solidFill>
              <a:ln w="38100">
                <a:solidFill>
                  <a:srgbClr val="1717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모서리가 둥근 직사각형 43">
              <a:extLst>
                <a:ext uri="{FF2B5EF4-FFF2-40B4-BE49-F238E27FC236}">
                  <a16:creationId xmlns:a16="http://schemas.microsoft.com/office/drawing/2014/main" id="{0AEEDC5E-14EC-2EDC-3B09-D1C357125095}"/>
                </a:ext>
              </a:extLst>
            </p:cNvPr>
            <p:cNvSpPr/>
            <p:nvPr/>
          </p:nvSpPr>
          <p:spPr>
            <a:xfrm rot="5400000">
              <a:off x="2555392" y="2066943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래픽 24" descr="게임 컨트롤러 단색으로 채워진">
            <a:extLst>
              <a:ext uri="{FF2B5EF4-FFF2-40B4-BE49-F238E27FC236}">
                <a16:creationId xmlns:a16="http://schemas.microsoft.com/office/drawing/2014/main" id="{246CCF7A-28E4-A256-4DD1-292C60EF3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5146" y="2208574"/>
            <a:ext cx="1460360" cy="146036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99A2781F-334B-E59B-3466-D596BA274081}"/>
              </a:ext>
            </a:extLst>
          </p:cNvPr>
          <p:cNvSpPr/>
          <p:nvPr/>
        </p:nvSpPr>
        <p:spPr>
          <a:xfrm>
            <a:off x="7260694" y="4303843"/>
            <a:ext cx="1809230" cy="1911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"/>
          <p:cNvSpPr txBox="1"/>
          <p:nvPr/>
        </p:nvSpPr>
        <p:spPr>
          <a:xfrm>
            <a:off x="500062" y="598559"/>
            <a:ext cx="914400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ko-KR" altLang="en-US"/>
              <a:t>없애거나</a:t>
            </a:r>
            <a:endParaRPr lang="ko-KR" altLang="en-US"/>
          </a:p>
          <a:p>
            <a:pPr>
              <a:defRPr/>
            </a:pPr>
            <a:r>
              <a:rPr lang="ko-KR" altLang="en-US"/>
              <a:t>살린다면 끝부분으로</a:t>
            </a:r>
            <a:endParaRPr lang="ko-KR" altLang="en-US"/>
          </a:p>
          <a:p>
            <a:pPr>
              <a:defRPr/>
            </a:pPr>
            <a:r>
              <a:rPr lang="ko-KR" altLang="en-US"/>
              <a:t>맺음말 느낌으로다가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9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1.xml><?xml version="1.0" encoding="UTF-8" standalone="yes" ?>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<p:cSld><p:spTree><p:nvGrpSpPr><p:cNvPr id="1" name=""/><p:cNvGrpSpPr/><p:nvPr/></p:nvGrpSpPr><p:grpSpPr><a:xfrm><a:off x="0" y="0"/><a:ext cx="0" cy="0"/><a:chOff x="0" y="0"/><a:chExt cx="0" cy="0"/></a:xfrm></p:grpSpPr><p:sp><p:nvSpPr><p:cNvPr id="5" name="TextBox 4"/><p:cNvSpPr txBox="1"/><p:nvPr/></p:nvSpPr><p:spPr><a:xfrm><a:off x="5631775" y="80212"/><a:ext cx="928459" cy="338554"/></a:xfrm><a:prstGeom prst="rect"><a:avLst/></a:prstGeom><a:noFill/><a:ln><a:noFill/></a:ln></p:spPr><p:txBody><a:bodyPr wrap="none" rtlCol="0"><a:spAutoFit/></a:bodyPr><a:lstStyle><a:defPPr><a:defRPr lang="ko-KR"/></a:defPPr><a:lvl1pPr><a:defRPr sz="5400" spc="0"><a:ln><a:solidFill><a:schemeClr val="accent1"><a:alpha val="0"/></a:schemeClr></a:solidFill></a:ln><a:solidFill><a:srgbClr val="272727"/></a:solidFill><a:effectLst/><a:latin typeface="바른바탕3 B" panose="02000800000000000000" pitchFamily="2" charset="-127"/><a:ea typeface="바른바탕3 B" panose="02000800000000000000" pitchFamily="2" charset="-127"/></a:defRPr></a:lvl1pPr></a:lstStyle><a:p><a:pPr algn="ctr"/><a:r><a:rPr lang="en-US" altLang="ko-KR" sz="1600"><a:solidFill><a:schemeClr val="tx1"><a:lumMod val="75000"/><a:lumOff val="25000"/></a:schemeClr></a:solidFill><a:latin typeface="나눔명조 ExtraBold" panose="02020603020101020101" pitchFamily="18" charset="-127"/><a:ea typeface="나눔명조 ExtraBold" panose="02020603020101020101" pitchFamily="18" charset="-127"/></a:rPr><a:t>Problem</a:t></a:r><a:endParaRPr lang="en-US" altLang="ko-KR" sz="1600" dirty="0"><a:solidFill><a:schemeClr val="tx1"><a:lumMod val="75000"/><a:lumOff val="25000"/></a:schemeClr></a:solidFill><a:latin typeface="나눔명조 ExtraBold" panose="02020603020101020101" pitchFamily="18" charset="-127"/><a:ea typeface="나눔명조 ExtraBold" panose="02020603020101020101" pitchFamily="18" charset="-127"/></a:endParaRPr></a:p></p:txBody></p:sp><p:grpSp><p:nvGrpSpPr><p:cNvPr id="38" name="그룹 37"/><p:cNvGrpSpPr/><p:nvPr/></p:nvGrpSpPr><p:grpSpPr><a:xfrm><a:off x="3252171" y="621332"/><a:ext cx="5687658" cy="400110"/><a:chOff x="3252171" y="232485"/><a:chExt cx="5687658" cy="400110"/></a:xfrm></p:grpSpPr><p:cxnSp><p:nvCxnSpPr><p:cNvPr id="39" name="직선 연결선 38"/><p:cNvCxnSpPr/><p:nvPr/></p:nvCxnSpPr><p:spPr><a:xfrm><a:off x="3252171" y="432540"/><a:ext cx="5687658" cy="0"/></a:xfrm><a:prstGeom prst="line"><a:avLst/></a:prstGeom><a:ln w="19050"><a:gradFill flip="none" rotWithShape="1"><a:gsLst><a:gs pos="0"><a:srgbClr val="171717"><a:alpha val="0"/></a:srgbClr></a:gs><a:gs pos="76700"><a:srgbClr val="171717"/></a:gs><a:gs pos="27400"><a:srgbClr val="171717"/></a:gs><a:gs pos="50000"><a:srgbClr val="171717"/></a:gs><a:gs pos="100000"><a:srgbClr val="171717"><a:alpha val="0"/></a:srgbClr></a:gs></a:gsLst><a:lin ang="0" scaled="1"/><a:tileRect/></a:gradFill></a:ln></p:spPr><p:style><a:lnRef idx="1"><a:schemeClr val="accent1"/></a:lnRef><a:fillRef idx="0"><a:schemeClr val="accent1"/></a:fillRef><a:effectRef idx="0"><a:schemeClr val="accent1"/></a:effectRef><a:fontRef idx="minor"><a:schemeClr val="tx1"/></a:fontRef></p:style></p:cxnSp><p:sp><p:nvSpPr><p:cNvPr id="40" name="TextBox 39"/><p:cNvSpPr txBox="1"/><p:nvPr/></p:nvSpPr><p:spPr><a:xfrm><a:off x="5288731" y="232485"/><a:ext cx="1614546" cy="400110"/></a:xfrm><a:prstGeom prst="rect"><a:avLst/></a:prstGeom><a:solidFill><a:srgbClr val="FDFDFD"/></a:solidFill><a:ln><a:noFill/></a:ln></p:spPr><p:txBody><a:bodyPr wrap="none" rtlCol="0"><a:spAutoFit/></a:bodyPr><a:lstStyle><a:defPPr><a:defRPr lang="ko-KR"/></a:defPPr><a:lvl1pPr algn="ctr"><a:defRPr sz="2400" spc="-150"><a:ln><a:solidFill><a:schemeClr val="accent1"><a:alpha val="0"/></a:schemeClr></a:solidFill></a:ln><a:solidFill><a:schemeClr val="bg1"><a:lumMod val="65000"/></a:schemeClr></a:solidFill><a:effectLst/><a:latin typeface="-윤고딕310" panose="02030504000101010101" pitchFamily="18" charset="-127"/><a:ea typeface="-윤고딕310" panose="02030504000101010101" pitchFamily="18" charset="-127"/></a:defRPr></a:lvl1pPr></a:lstStyle><a:p><a:r><a:rPr lang="en-US" altLang="ko-KR" sz="2000"><a:solidFill><a:srgbClr val="171717"/></a:solidFill><a:latin typeface="나눔스퀘어" panose="020B0600000101010101" pitchFamily="50" charset="-127"/><a:ea typeface="나눔스퀘어" panose="020B0600000101010101" pitchFamily="50" charset="-127"/></a:rPr><a:t>|  UI </a:t></a:r><a:r><a:rPr lang="ko-KR" altLang="en-US" sz="2000"><a:solidFill><a:srgbClr val="171717"/></a:solidFill><a:latin typeface="나눔스퀘어" panose="020B0600000101010101" pitchFamily="50" charset="-127"/><a:ea typeface="나눔스퀘어" panose="020B0600000101010101" pitchFamily="50" charset="-127"/></a:rPr><a:t>구현 파트  </a:t></a:r><a:r><a:rPr lang="en-US" altLang="ko-KR" sz="2000"><a:solidFill><a:srgbClr val="171717"/></a:solidFill><a:latin typeface="나눔스퀘어" panose="020B0600000101010101" pitchFamily="50" charset="-127"/><a:ea typeface="나눔스퀘어" panose="020B0600000101010101" pitchFamily="50" charset="-127"/></a:rPr><a:t>|</a:t></a:r><a:endParaRPr lang="en-US" altLang="ko-KR" sz="2000" dirty="0"><a:solidFill><a:srgbClr val="171717"/></a:solidFill><a:latin typeface="나눔스퀘어" panose="020B0600000101010101" pitchFamily="50" charset="-127"/><a:ea typeface="나눔스퀘어" panose="020B0600000101010101" pitchFamily="50" charset="-127"/></a:endParaRPr></a:p></p:txBody></p:sp></p:grpSp><p:grpSp><p:nvGrpSpPr><p:cNvPr id="78" name="그룹 77"/><p:cNvGrpSpPr/><p:nvPr/></p:nvGrpSpPr><p:grpSpPr><a:xfrm rot="0"><a:off x="1009492" y="5218675"/><a:ext cx="988577" cy="369332"/><a:chOff x="1086254" y="2580815"/><a:chExt cx="988577" cy="369332"/></a:xfrm></p:grpSpPr><p:sp><p:nvSpPr><p:cNvPr id="79" name="TextBox 78"/><p:cNvSpPr txBox="1"/><p:nvPr/></p:nvSpPr><p:spPr><a:xfrm><a:off x="1279420" y="2580815"/><a:ext cx="795411" cy="369332"/></a:xfrm><a:prstGeom prst="rect"><a:avLst/></a:prstGeom><a:noFill/><a:ln><a:noFill/></a:ln></p:spPr><p:txBody><a:bodyPr wrap="none"><a:spAutoFit/></a:bodyPr><a:lstStyle><a:defPPr><a:defRPr lang="ko-KR"/></a:defPPr><a:lvl1pPr algn="ctr"><a:defRPr sz="2400" spc="-150"><a:ln w="9525"><a:solidFill><a:schemeClr val="accent1"><a:alpha val="0"/></a:schemeClr></a:solidFill></a:ln><a:solidFill><a:schemeClr val="bg1"><a:lumMod val="65000"/></a:schemeClr></a:solidFill><a:effectLst/><a:latin typeface="-윤고딕310"/><a:ea typeface="-윤고딕310"/></a:defRPr></a:lvl1pPr></a:lstStyle><a:p><a:pPr algn="l"><a:defRPr/></a:pPr><a:r><a:rPr lang="ko-KR" altLang="en-US" sz="1800"><a:solidFill><a:srgbClr val="171717"/></a:solidFill><a:latin typeface="나눔스퀘어"/><a:ea typeface="나눔스퀘어"/></a:rPr><a:t>개선 점</a:t></a:r><a:endParaRPr lang="ko-KR" altLang="en-US" sz="1800"><a:solidFill><a:srgbClr val="171717"/></a:solidFill><a:latin typeface="나눔스퀘어"/><a:ea typeface="나눔스퀘어"/></a:endParaRPr></a:p></p:txBody></p:sp><p:sp><p:nvSpPr><p:cNvPr id="80" name="모서리가 둥근 직사각형 17"/><p:cNvSpPr/><p:nvPr/></p:nvSpPr><p:spPr><a:xfrm rot="2725382"><a:off x="1086254" y="2685468"/><a:ext cx="160026" cy="160026"/></a:xfrm><a:prstGeom prst="roundRect"><a:avLst><a:gd name="adj" fmla="val 7022"/></a:avLst></a:prstGeom><a:solidFill><a:srgbClr val="fe9100"/></a:solidFill><a:ln w="38100"><a:solidFill><a:srgbClr val="171717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ot="0" vert="horz" wrap="square" lIns="91440" tIns="45720" rIns="91440" bIns="45720" anchor="ctr" anchorCtr="0"><a:prstTxWarp prst="textNoShape"><a:avLst/></a:prstTxWarp><a:noAutofit/></a:bodyPr><a:lstStyle/><a:p><a:pPr algn="ctr"><a:defRPr/></a:pPr><a:endParaRPr lang="ko-KR" altLang="en-US"/></a:p></p:txBody></p:sp></p:grpSp><p:sp><p:nvSpPr><p:cNvPr id="81" name="TextBox 80"/><p:cNvSpPr txBox="1"/><p:nvPr/></p:nvSpPr><p:spPr><a:xfrm><a:off x="897455" y="5618764"/><a:ext cx="2312171" cy="523220"/></a:xfrm><a:prstGeom prst="rect"><a:avLst/></a:prstGeom><a:noFill/><a:ln><a:noFill/></a:ln></p:spPr><p:txBody><a:bodyPr wrap="none"><a:spAutoFit/></a:bodyPr><a:lstStyle><a:defPPr><a:defRPr lang="ko-KR"/></a:defPPr><a:lvl1pPr marL="173038" indent="-173038"><a:buFont typeface="Wingdings"/><a:buChar char="§"/><a:defRPr sz="1600" spc="-150"><a:ln w="9525"><a:solidFill><a:schemeClr val="accent1"><a:alpha val="0"/></a:schemeClr></a:solidFill></a:ln><a:solidFill><a:srgbClr val="171717"/></a:solidFill><a:latin typeface="HG꼬딕씨_Pro 40g"/><a:ea typeface="HG꼬딕씨_Pro 40g"/></a:defRPr></a:lvl1pPr></a:lstStyle><a:p><a:pPr lvl="0"><a:defRPr/></a:pPr><a:r><a:rPr lang="ko-KR" altLang="en-US" sz="1400"><a:latin typeface="나눔스퀘어"/><a:ea typeface="나눔스퀘어"/></a:rPr><a:t>기물의 점수를 실시간으로 표시</a:t></a:r><a:endParaRPr lang="ko-KR" altLang="en-US" sz="1400"><a:latin typeface="나눔스퀘어"/><a:ea typeface="나눔스퀘어"/></a:endParaRPr></a:p><a:p><a:pPr lvl="0"><a:defRPr/></a:pPr><a:r><a:rPr lang="ko-KR" altLang="en-US" sz="1400"><a:latin typeface="나눔스퀘어"/><a:ea typeface="나눔스퀘어"/></a:rPr><a:t>턴 마다의 시간초 제한</a:t></a:r><a:r><a:rPr lang="en-US" altLang="ko-KR" sz="1400"><a:latin typeface="나눔스퀘어"/><a:ea typeface="나눔스퀘어"/></a:rPr><a:t> </a:t></a:r><a:r><a:rPr lang="ko-KR" altLang="en-US" sz="1400"><a:latin typeface="나눔스퀘어"/><a:ea typeface="나눔스퀘어"/></a:rPr><a:t> </a:t></a:r><a:endParaRPr lang="ko-KR" altLang="en-US" sz="1400"><a:latin typeface="나눔스퀘어"/><a:ea typeface="나눔스퀘어"/></a:endParaRPr></a:p></p:txBody></p:sp>:sp><p:sp><p:nvSpPr><p:cNvPr id="96" name="모서리가 둥근 직사각형 17"><a:extLst><a:ext uri="{FF2B5EF4-FFF2-40B4-BE49-F238E27FC236}"><a16:creationId xmlns:a16="http://schemas.microsoft.com/office/drawing/2014/main" id="{848B58FC-07E4-BBEB-977A-D4D4B24341AA}"/></a:ext></a:extLst></p:cNvPr><p:cNvSpPr/><p:nvPr/></p:nvSpPr><p:spPr><a:xfrm rot="2725382"><a:off x="1086254" y="2685468"/><a:ext cx="160026" cy="160026"/></a:xfrm><a:prstGeom prst="roundRect"><a:avLst><a:gd name="adj" fmla="val 7022"/></a:avLst></a:prstGeom><a:solidFill><a:srgbClr val="FE9100"/></a:solidFill><a:ln w="38100"><a:solidFill><a:srgbClr val="171717"/></a:solidFill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rot="0" spcFirstLastPara="0" vertOverflow="overflow" horzOverflow="overflow" vert="horz" wrap="square" lIns="91440" tIns="45720" rIns="91440" bIns="45720" numCol="1" spcCol="0" rtlCol="0" fromWordArt="0" anchor="ctr" anchorCtr="0" forceAA="0" compatLnSpc="1"><a:prstTxWarp prst="textNoShape"><a:avLst/></a:prstTxWarp><a:noAutofit/></a:bodyPr><a:lstStyle/><a:p><a:pPr algn="ctr"/><a:endParaRPr lang="ko-KR" altLang="en-US"/></a:p></p:txBody></p:sp></p:grpSp><p:sp><p:nvSpPr><p:cNvPr id="97" name="TextBox 96"><a:extLst><a:ext uri="{FF2B5EF4-FFF2-40B4-BE49-F238E27FC236}"><a16:creationId xmlns:a16="http://schemas.microsoft.com/office/drawing/2014/main" id="{96471650-B27C-5CCB-8384-027B5E3FFEC6}"/></a:ext></a:extLst></p:cNvPr><p:cNvSpPr txBox="1"/><p:nvPr/></p:nvSpPr><p:spPr><a:xfrm><a:off x="4886445" y="5568351"/><a:ext cx="1957715" cy="523220"/></a:xfrm><a:prstGeom prst="rect"><a:avLst/></a:prstGeom><a:noFill/><a:ln><a:noFill/></a:ln></p:spPr><p:txBody><a:bodyPr wrap="none" rtlCol="0"><a:spAutoFit/></a:bodyPr><a:lstStyle><a:defPPr><a:defRPr lang="ko-KR"/></a:defPPr><a:lvl1pPr marL="173038" indent="-173038"><a:buFont typeface="Wingdings" panose="05000000000000000000" pitchFamily="2" charset="2"/><a:buChar char="§"/><a:defRPr sz="1600" spc="-150"><a:ln><a:solidFill><a:schemeClr val="accent1"><a:alpha val="0"/></a:schemeClr></a:solidFill></a:ln><a:solidFill><a:srgbClr val="171717"/></a:solidFill><a:latin typeface="HG꼬딕씨_Pro 40g" panose="02020603020101020101" pitchFamily="18" charset="-127"/><a:ea typeface="HG꼬딕씨_Pro 40g" panose="02020603020101020101" pitchFamily="18" charset="-127"/></a:defRPr></a:lvl1pPr></a:lstStyle><a:p><a:r><a:rPr lang="en-US" altLang="ko-KR" sz="1400"><a:latin typeface="나눔스퀘어" panose="020B0600000101010101" pitchFamily="50" charset="-127"/><a:ea typeface="나눔스퀘어" panose="020B0600000101010101" pitchFamily="50" charset="-127"/></a:rPr><a:t>Tkinter </a:t></a:r><a:r><a:rPr lang="ko-KR" altLang="en-US" sz="1400"><a:latin typeface="나눔스퀘어" panose="020B0600000101010101" pitchFamily="50" charset="-127"/><a:ea typeface="나눔스퀘어" panose="020B0600000101010101" pitchFamily="50" charset="-127"/></a:rPr><a:t>사용이 처음</a:t></a:r><a:endParaRPr lang="en-US" altLang="ko-KR" sz="1400"><a:latin typeface="나눔스퀘어" panose="020B0600000101010101" pitchFamily="50" charset="-127"/><a:ea typeface="나눔스퀘어" panose="020B0600000101010101" pitchFamily="50" charset="-127"/></a:endParaRPr></a:p><a:p><a:r><a:rPr lang="ko-KR" altLang="en-US" sz="1400"><a:latin typeface="나눔스퀘어" panose="020B0600000101010101" pitchFamily="50" charset="-127"/><a:ea typeface="나눔스퀘어" panose="020B0600000101010101" pitchFamily="50" charset="-127"/></a:rPr><a:t>화면 전환시 </a:t></a:r><a:r><a:rPr lang="en-US" altLang="ko-KR" sz="1400"><a:latin typeface="나눔스퀘어" panose="020B0600000101010101" pitchFamily="50" charset="-127"/><a:ea typeface="나눔스퀘어" panose="020B0600000101010101" pitchFamily="50" charset="-127"/></a:rPr><a:t>index </a:t></a:r><a:r><a:rPr lang="ko-KR" altLang="en-US" sz="1400"><a:latin typeface="나눔스퀘어" panose="020B0600000101010101" pitchFamily="50" charset="-127"/><a:ea typeface="나눔스퀘어" panose="020B0600000101010101" pitchFamily="50" charset="-127"/></a:rPr><a:t>값 전달</a:t></a:r><a:endParaRPr lang="ko-KR" altLang="en-US" sz="1400" dirty="0"><a:latin typeface="나눔스퀘어" panose="020B0600000101010101" pitchFamily="50" charset="-127"/><a:ea typeface="나눔스퀘어" panose="020B0600000101010101" pitchFamily="50" charset="-127"/></a:endParaRPr></a:p></p:txBody></p:sp></p:spTree><p:extLst><p:ext uri="{BB962C8B-B14F-4D97-AF65-F5344CB8AC3E}"><p14:creationId xmlns:p14="http://schemas.microsoft.com/office/powerpoint/2010/main" val="2195311949"/></p:ext></p:extLst></p:cSld><p:clrMapOvr><a:masterClrMapping/></p:clrMapOvr><mc:AlternateContent xmlns:mc="http://schemas.openxmlformats.org/markup-compatibility/2006"><mc:Choice xmlns:p14="http://schemas.microsoft.com/office/powerpoint/2010/main" Requires="p14"><p:transition spd="med" xmlns:mc="http://schemas.openxmlformats.org/markup-compatibility/2006" xmlns:p14="http://schemas.microsoft.com/office/powerpoint/2010/main" mc:Ignorable="p14" p14:dur="1000"><p:push dir="u"/></p:transition></mc:Choice><mc:Fallback><p:transition spd="med" xmlns:mc="http://schemas.openxmlformats.org/markup-compatibility/2006" xmlns:hp="http://schemas.haansoft.com/office/presentation/8.0" mc:Ignorable="hp" hp:hslDur="1000"><p:fade/></p:transition></mc:Fallback></mc:AlternateContent></p:sld></p:spTree><p:extLst><p:ext uri="{BB962C8B-B14F-4D97-AF65-F5344CB8AC3E}"><p14:creationId xmlns:p14="http://schemas.microsoft.com/office/powerpoint/2010/main" val="2195311949"/></p:ext></p:extLst></p:cSld><p:clrMapOvr><a:masterClrMapping/></p:clrMapOvr><mc:AlternateContent xmlns:mc="http://schemas.openxmlformats.org/markup-compatibility/2006"><mc:Choice xmlns:p14="http://schemas.microsoft.com/office/powerpoint/2010/main" Requires="p14"><p:transition spd="med" xmlns:mc="http://schemas.openxmlformats.org/markup-compatibility/2006" xmlns:p14="http://schemas.microsoft.com/office/powerpoint/2010/main" mc:Ignorable="p14" p14:dur="1000"><p:push dir="u"/></p:transition></mc:Choice><mc:Fallback><p:transition spd="med" xmlns:mc="http://schemas.openxmlformats.org/markup-compatibility/2006" xmlns:hp="http://schemas.haansoft.com/office/presentation/8.0" mc:Ignorable="hp" hp:hslDur="1000"><p:fade/></p:transition></mc:Fallback></mc:AlternateContent>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25D0AA5-5FA7-1D9B-0B89-CF05884B3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44" y="1221497"/>
            <a:ext cx="7635112" cy="53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084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DC2B7-E06D-0F60-7AAF-D6A9225FBE51}"/>
              </a:ext>
            </a:extLst>
          </p:cNvPr>
          <p:cNvGrpSpPr/>
          <p:nvPr/>
        </p:nvGrpSpPr>
        <p:grpSpPr>
          <a:xfrm>
            <a:off x="3857643" y="1320802"/>
            <a:ext cx="4476713" cy="5081571"/>
            <a:chOff x="755687" y="1624252"/>
            <a:chExt cx="3186393" cy="3573821"/>
          </a:xfrm>
        </p:grpSpPr>
        <p:sp>
          <p:nvSpPr>
            <p:cNvPr id="18" name="Rectangle 304">
              <a:extLst>
                <a:ext uri="{FF2B5EF4-FFF2-40B4-BE49-F238E27FC236}">
                  <a16:creationId xmlns:a16="http://schemas.microsoft.com/office/drawing/2014/main" id="{7C2E1FC2-E3B1-1416-898F-7A974A0EB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489" y="4859519"/>
              <a:ext cx="12170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탐색 알고리즘</a:t>
              </a:r>
              <a:endPara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AE88D74-B7DB-7E45-5E6A-417D7D690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87" y="1624252"/>
              <a:ext cx="3186393" cy="3186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178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667C616-D234-4D02-3FF1-4819F254F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35" y="1298950"/>
            <a:ext cx="6148930" cy="517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76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48A1E89-68EE-9B8B-D7A8-D3C5F719B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19" y="1888504"/>
            <a:ext cx="8979361" cy="37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53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461052" y="232485"/>
              <a:ext cx="1269899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Rectangle 304">
            <a:extLst>
              <a:ext uri="{FF2B5EF4-FFF2-40B4-BE49-F238E27FC236}">
                <a16:creationId xmlns:a16="http://schemas.microsoft.com/office/drawing/2014/main" id="{5D6E2396-DCBD-4017-B991-B2534040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574" y="5045035"/>
            <a:ext cx="1132850" cy="33855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경우의 수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482E951-5550-F253-0F29-FF5EE67D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89" y="2164941"/>
            <a:ext cx="8969621" cy="25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66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B4DCBCE-DB98-EFDF-33DE-538533C3E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81" y="1714405"/>
            <a:ext cx="4574295" cy="38355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FFA513-8163-8706-28BC-048B03C3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0" y="1724565"/>
            <a:ext cx="4394426" cy="383559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AC54DB-CB47-3305-9E00-D7D99C906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790" y="4579620"/>
            <a:ext cx="165871" cy="2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9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438610" y="232485"/>
              <a:ext cx="13147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DDEC-993F-6501-EDD8-B08323D7589D}"/>
              </a:ext>
            </a:extLst>
          </p:cNvPr>
          <p:cNvSpPr/>
          <p:nvPr/>
        </p:nvSpPr>
        <p:spPr>
          <a:xfrm>
            <a:off x="2510790" y="4579620"/>
            <a:ext cx="1181100" cy="20193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E4949-189C-5F64-91E1-0D0DFBE8F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70" y="2483472"/>
            <a:ext cx="9570859" cy="16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2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01553" y="232485"/>
              <a:ext cx="158889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파트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52C773D-7714-231C-FDF3-072CDD80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298391"/>
              </p:ext>
            </p:extLst>
          </p:nvPr>
        </p:nvGraphicFramePr>
        <p:xfrm>
          <a:off x="1074853" y="1697034"/>
          <a:ext cx="4855732" cy="3134572"/>
        </p:xfrm>
        <a:graphic>
          <a:graphicData uri="http://schemas.openxmlformats.org/drawingml/2006/table">
            <a:tbl>
              <a:tblPr/>
              <a:tblGrid>
                <a:gridCol w="242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866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dual_network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Resnet 18 pytorch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로 구현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Self_play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Best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기준 게임 진행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Train_network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학습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Evaluate_network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Best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와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latest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비교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API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게임 규칙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18775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MCTS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다음수 결정 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71092"/>
                  </a:ext>
                </a:extLst>
              </a:tr>
              <a:tr h="447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Train_Cycle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생성후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회 반복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45251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AD839828-C08C-9D4C-3CEF-71C17DAD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93" y="1392606"/>
            <a:ext cx="5042541" cy="4682360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0D9CC4-6FB5-097E-78E8-0FB05F0A3227}"/>
              </a:ext>
            </a:extLst>
          </p:cNvPr>
          <p:cNvGrpSpPr/>
          <p:nvPr/>
        </p:nvGrpSpPr>
        <p:grpSpPr>
          <a:xfrm>
            <a:off x="1159967" y="5228200"/>
            <a:ext cx="988577" cy="369332"/>
            <a:chOff x="1086254" y="2580815"/>
            <a:chExt cx="988577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2F4B9-14C7-EFBB-9746-F41D61B1ED15}"/>
                </a:ext>
              </a:extLst>
            </p:cNvPr>
            <p:cNvSpPr txBox="1"/>
            <p:nvPr/>
          </p:nvSpPr>
          <p:spPr>
            <a:xfrm>
              <a:off x="1279420" y="2580815"/>
              <a:ext cx="7954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모서리가 둥근 직사각형 17">
              <a:extLst>
                <a:ext uri="{FF2B5EF4-FFF2-40B4-BE49-F238E27FC236}">
                  <a16:creationId xmlns:a16="http://schemas.microsoft.com/office/drawing/2014/main" id="{F22DE3B2-FF49-6E9B-98DA-7D25AED94FC4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BA54D37-BEB8-0623-C817-E70DEBE60E1A}"/>
              </a:ext>
            </a:extLst>
          </p:cNvPr>
          <p:cNvSpPr txBox="1"/>
          <p:nvPr/>
        </p:nvSpPr>
        <p:spPr>
          <a:xfrm>
            <a:off x="1047930" y="5628289"/>
            <a:ext cx="292451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반복수 문제 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Q_learning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해결 예정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인풋 데이터를추가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44B64FE-6B84-C893-DD27-C30547455432}"/>
              </a:ext>
            </a:extLst>
          </p:cNvPr>
          <p:cNvGrpSpPr/>
          <p:nvPr/>
        </p:nvGrpSpPr>
        <p:grpSpPr>
          <a:xfrm>
            <a:off x="5148957" y="5168262"/>
            <a:ext cx="1370091" cy="369332"/>
            <a:chOff x="1086254" y="2580815"/>
            <a:chExt cx="1370091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3AF94E-83C5-DD5C-E939-638AB8622412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어려웠던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모서리가 둥근 직사각형 17">
              <a:extLst>
                <a:ext uri="{FF2B5EF4-FFF2-40B4-BE49-F238E27FC236}">
                  <a16:creationId xmlns:a16="http://schemas.microsoft.com/office/drawing/2014/main" id="{848B58FC-07E4-BBEB-977A-D4D4B24341AA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471650-B27C-5CCB-8384-027B5E3FFEC6}"/>
              </a:ext>
            </a:extLst>
          </p:cNvPr>
          <p:cNvSpPr txBox="1"/>
          <p:nvPr/>
        </p:nvSpPr>
        <p:spPr>
          <a:xfrm>
            <a:off x="5036920" y="5568351"/>
            <a:ext cx="163019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디버깅 시간 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생소한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문법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Gpu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메모리 문제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4CE4A7-84E2-4F38-B3B8-1257BD2391DB}"/>
              </a:ext>
            </a:extLst>
          </p:cNvPr>
          <p:cNvSpPr txBox="1"/>
          <p:nvPr/>
        </p:nvSpPr>
        <p:spPr>
          <a:xfrm>
            <a:off x="3442432" y="1319301"/>
            <a:ext cx="58131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133DCD5-F222-EECD-D08A-0F8DE6AE843B}"/>
              </a:ext>
            </a:extLst>
          </p:cNvPr>
          <p:cNvSpPr txBox="1"/>
          <p:nvPr/>
        </p:nvSpPr>
        <p:spPr>
          <a:xfrm>
            <a:off x="8645441" y="1288863"/>
            <a:ext cx="12106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Train_Cycle </a:t>
            </a:r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2044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4033091" y="1338403"/>
            <a:ext cx="4125820" cy="4125820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3328962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5067515" y="2739593"/>
            <a:ext cx="20569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Part1.</a:t>
            </a:r>
          </a:p>
          <a:p>
            <a:r>
              <a:rPr lang="ko-KR" altLang="en-US"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730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915CB8-90A2-02A1-D91D-6ADBA50D315C}"/>
              </a:ext>
            </a:extLst>
          </p:cNvPr>
          <p:cNvSpPr/>
          <p:nvPr/>
        </p:nvSpPr>
        <p:spPr>
          <a:xfrm>
            <a:off x="9572530" y="4253938"/>
            <a:ext cx="2189551" cy="198516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13A269-C3F9-40E5-5816-37BEB84EE069}"/>
              </a:ext>
            </a:extLst>
          </p:cNvPr>
          <p:cNvSpPr/>
          <p:nvPr/>
        </p:nvSpPr>
        <p:spPr>
          <a:xfrm>
            <a:off x="6898713" y="2457401"/>
            <a:ext cx="3609001" cy="8318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42107" y="232485"/>
              <a:ext cx="270779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생성 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EF69C1F-8272-FDC4-EE0B-E04B3D63E4F4}"/>
              </a:ext>
            </a:extLst>
          </p:cNvPr>
          <p:cNvGrpSpPr/>
          <p:nvPr/>
        </p:nvGrpSpPr>
        <p:grpSpPr>
          <a:xfrm>
            <a:off x="965943" y="1499891"/>
            <a:ext cx="4265308" cy="4536722"/>
            <a:chOff x="1780168" y="1817193"/>
            <a:chExt cx="4265308" cy="453672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16884CB-27ED-962B-915A-177416AED40E}"/>
                </a:ext>
              </a:extLst>
            </p:cNvPr>
            <p:cNvGrpSpPr/>
            <p:nvPr/>
          </p:nvGrpSpPr>
          <p:grpSpPr>
            <a:xfrm>
              <a:off x="3051285" y="1817193"/>
              <a:ext cx="1723075" cy="634605"/>
              <a:chOff x="2391358" y="3385"/>
              <a:chExt cx="1909315" cy="63114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DAE090-3A8E-3573-76C9-24A9CAC6D657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A1F291-2259-59EF-A43A-39EADD55A66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컨볼루셔널 레이어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ECB5E2C-4DBE-56AA-87AF-0676E775A180}"/>
                </a:ext>
              </a:extLst>
            </p:cNvPr>
            <p:cNvGrpSpPr/>
            <p:nvPr/>
          </p:nvGrpSpPr>
          <p:grpSpPr>
            <a:xfrm>
              <a:off x="3051285" y="2693328"/>
              <a:ext cx="1723075" cy="634605"/>
              <a:chOff x="2391358" y="3385"/>
              <a:chExt cx="1909315" cy="63114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DD2ACD7-9108-B05B-5C56-B3B88D5E73AD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191933-18D2-2609-18A3-382A33EFF5B9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0E19465-824C-EB3E-FA66-BCBC411CAE9F}"/>
                </a:ext>
              </a:extLst>
            </p:cNvPr>
            <p:cNvGrpSpPr/>
            <p:nvPr/>
          </p:nvGrpSpPr>
          <p:grpSpPr>
            <a:xfrm>
              <a:off x="3051285" y="3748150"/>
              <a:ext cx="1723075" cy="634605"/>
              <a:chOff x="2391358" y="3385"/>
              <a:chExt cx="1909315" cy="631141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36DCC65-6F9D-454F-6265-8448320C75C4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FDF1CF-8F97-A8C6-5F3A-75F584D87CDA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57B56DE-411A-C245-46B6-4AA5D7003335}"/>
                </a:ext>
              </a:extLst>
            </p:cNvPr>
            <p:cNvGrpSpPr/>
            <p:nvPr/>
          </p:nvGrpSpPr>
          <p:grpSpPr>
            <a:xfrm>
              <a:off x="3051285" y="4584093"/>
              <a:ext cx="1723075" cy="634605"/>
              <a:chOff x="2391358" y="3385"/>
              <a:chExt cx="1909315" cy="63114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FEFFC87-3BE0-196D-72E3-3D67D0A00662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CE6108-D866-2C11-7A67-B3619F5E2F4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풀링 레이어</a:t>
                </a:r>
              </a:p>
            </p:txBody>
          </p:sp>
        </p:grp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85770B9-DF39-C852-27EE-4BCCD5606D53}"/>
                </a:ext>
              </a:extLst>
            </p:cNvPr>
            <p:cNvCxnSpPr>
              <a:cxnSpLocks/>
              <a:stCxn id="23" idx="2"/>
              <a:endCxn id="32" idx="0"/>
            </p:cNvCxnSpPr>
            <p:nvPr/>
          </p:nvCxnSpPr>
          <p:spPr>
            <a:xfrm>
              <a:off x="3912823" y="3327933"/>
              <a:ext cx="0" cy="420217"/>
            </a:xfrm>
            <a:prstGeom prst="line">
              <a:avLst/>
            </a:prstGeom>
            <a:ln w="25400">
              <a:solidFill>
                <a:srgbClr val="FE91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BDBAB12-23E8-8555-AEC9-9CDB737220FC}"/>
                </a:ext>
              </a:extLst>
            </p:cNvPr>
            <p:cNvCxnSpPr>
              <a:stCxn id="32" idx="2"/>
              <a:endCxn id="36" idx="0"/>
            </p:cNvCxnSpPr>
            <p:nvPr/>
          </p:nvCxnSpPr>
          <p:spPr>
            <a:xfrm>
              <a:off x="3912823" y="4382755"/>
              <a:ext cx="0" cy="201338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ECB3A2C-5B73-4C96-D1CD-5B3BF6EA8C16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912822" y="2451798"/>
              <a:ext cx="1" cy="241530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E92B33-2319-71C7-846F-47F3E502F963}"/>
                </a:ext>
              </a:extLst>
            </p:cNvPr>
            <p:cNvGrpSpPr/>
            <p:nvPr/>
          </p:nvGrpSpPr>
          <p:grpSpPr>
            <a:xfrm>
              <a:off x="1780168" y="5218698"/>
              <a:ext cx="4265308" cy="1135217"/>
              <a:chOff x="1780168" y="5218698"/>
              <a:chExt cx="4265308" cy="1135217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5408921-3A72-2C48-881D-3E7B5562C7AD}"/>
                  </a:ext>
                </a:extLst>
              </p:cNvPr>
              <p:cNvGrpSpPr/>
              <p:nvPr/>
            </p:nvGrpSpPr>
            <p:grpSpPr>
              <a:xfrm>
                <a:off x="1780168" y="5719310"/>
                <a:ext cx="4265308" cy="634605"/>
                <a:chOff x="1616045" y="5650893"/>
                <a:chExt cx="4265308" cy="63460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2472E63-4795-B47B-9056-AEACEDC542C2}"/>
                    </a:ext>
                  </a:extLst>
                </p:cNvPr>
                <p:cNvSpPr/>
                <p:nvPr/>
              </p:nvSpPr>
              <p:spPr>
                <a:xfrm>
                  <a:off x="1616045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AD1D9FD-255E-D7E8-073E-5525FCE60C04}"/>
                    </a:ext>
                  </a:extLst>
                </p:cNvPr>
                <p:cNvSpPr/>
                <p:nvPr/>
              </p:nvSpPr>
              <p:spPr>
                <a:xfrm>
                  <a:off x="4158278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5E654A49-CAF4-1524-5D37-E290DF8BD1DA}"/>
                    </a:ext>
                  </a:extLst>
                </p:cNvPr>
                <p:cNvGrpSpPr/>
                <p:nvPr/>
              </p:nvGrpSpPr>
              <p:grpSpPr>
                <a:xfrm>
                  <a:off x="1616045" y="5650893"/>
                  <a:ext cx="4265308" cy="634605"/>
                  <a:chOff x="1616045" y="5650893"/>
                  <a:chExt cx="4265308" cy="63460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69ADD9B-38A3-F8ED-C0A4-C1DDF2F04F5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6045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정책 출력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A88F2DE-672E-4B8F-20DE-CEF36513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4158278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가치 출력</a:t>
                    </a:r>
                  </a:p>
                </p:txBody>
              </p:sp>
            </p:grpSp>
          </p:grp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1DDD5C-0D8D-8523-3DE4-7E9A9E353A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822" y="5218698"/>
                <a:ext cx="0" cy="225792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C069CED9-E615-116D-14D2-BD04A3DD8D94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rot="5400000" flipH="1" flipV="1">
                <a:off x="3775413" y="4310783"/>
                <a:ext cx="274820" cy="2542235"/>
              </a:xfrm>
              <a:prstGeom prst="bentConnector2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1B99B90F-1DC2-73AB-A990-81B4A109E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939" y="5433060"/>
                <a:ext cx="0" cy="293870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F652DAC-9DC0-1EBA-3389-D27BAD999317}"/>
              </a:ext>
            </a:extLst>
          </p:cNvPr>
          <p:cNvGrpSpPr/>
          <p:nvPr/>
        </p:nvGrpSpPr>
        <p:grpSpPr>
          <a:xfrm>
            <a:off x="6957653" y="1430984"/>
            <a:ext cx="1980835" cy="494617"/>
            <a:chOff x="1086254" y="2580815"/>
            <a:chExt cx="1980835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6874AE0-C2C8-DE58-7794-097C302AC8F2}"/>
                </a:ext>
              </a:extLst>
            </p:cNvPr>
            <p:cNvSpPr txBox="1"/>
            <p:nvPr/>
          </p:nvSpPr>
          <p:spPr>
            <a:xfrm>
              <a:off x="1279420" y="2580815"/>
              <a:ext cx="17876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구성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모서리가 둥근 직사각형 53">
              <a:extLst>
                <a:ext uri="{FF2B5EF4-FFF2-40B4-BE49-F238E27FC236}">
                  <a16:creationId xmlns:a16="http://schemas.microsoft.com/office/drawing/2014/main" id="{9FA149E0-C98E-4558-3949-DAB3381C7B76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5C3C00A-174F-08CE-79EE-3FDABD4EC8F6}"/>
              </a:ext>
            </a:extLst>
          </p:cNvPr>
          <p:cNvSpPr txBox="1"/>
          <p:nvPr/>
        </p:nvSpPr>
        <p:spPr>
          <a:xfrm>
            <a:off x="6905463" y="1872482"/>
            <a:ext cx="360900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ResNet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레지듀얼 블록으로  게임 화면의 특징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 종 출력으로  정책과 가치를 출력한다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2FF1A27-1CFA-2D10-D80C-7D201447CB45}"/>
              </a:ext>
            </a:extLst>
          </p:cNvPr>
          <p:cNvGrpSpPr/>
          <p:nvPr/>
        </p:nvGrpSpPr>
        <p:grpSpPr>
          <a:xfrm>
            <a:off x="6957653" y="3289224"/>
            <a:ext cx="2210065" cy="369332"/>
            <a:chOff x="1086254" y="2580815"/>
            <a:chExt cx="2210065" cy="27578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085B86A-B643-442F-0368-FCC94A1DA47E}"/>
                </a:ext>
              </a:extLst>
            </p:cNvPr>
            <p:cNvSpPr txBox="1"/>
            <p:nvPr/>
          </p:nvSpPr>
          <p:spPr>
            <a:xfrm>
              <a:off x="1279420" y="2580815"/>
              <a:ext cx="2016899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의 입력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모서리가 둥근 직사각형 53">
              <a:extLst>
                <a:ext uri="{FF2B5EF4-FFF2-40B4-BE49-F238E27FC236}">
                  <a16:creationId xmlns:a16="http://schemas.microsoft.com/office/drawing/2014/main" id="{EE18868C-30F6-E0CF-C1F2-56A18B942635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2E58F51-181D-5134-406B-EFCDD70D2187}"/>
              </a:ext>
            </a:extLst>
          </p:cNvPr>
          <p:cNvSpPr txBox="1"/>
          <p:nvPr/>
        </p:nvSpPr>
        <p:spPr>
          <a:xfrm>
            <a:off x="6905463" y="3730718"/>
            <a:ext cx="215347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 돌의 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2x2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상배방의 돌의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2x2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041120-33CF-DEC5-C227-7E48BC2BCE2C}"/>
              </a:ext>
            </a:extLst>
          </p:cNvPr>
          <p:cNvSpPr txBox="1"/>
          <p:nvPr/>
        </p:nvSpPr>
        <p:spPr>
          <a:xfrm>
            <a:off x="3309398" y="3075621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”16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레이어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 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FB54A40-C060-D407-4006-EDC3C208B191}"/>
              </a:ext>
            </a:extLst>
          </p:cNvPr>
          <p:cNvSpPr/>
          <p:nvPr/>
        </p:nvSpPr>
        <p:spPr>
          <a:xfrm>
            <a:off x="2221031" y="6239101"/>
            <a:ext cx="174919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듀얼 네트워크의 구조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604F408-6C08-F1F6-1156-50706678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13" y="4338787"/>
            <a:ext cx="2372300" cy="1906273"/>
          </a:xfrm>
          <a:prstGeom prst="rect">
            <a:avLst/>
          </a:prstGeom>
          <a:ln w="22225">
            <a:solidFill>
              <a:srgbClr val="171717"/>
            </a:solidFill>
          </a:ln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2A2067C-1A8C-75A4-47B0-7C71CAC45456}"/>
              </a:ext>
            </a:extLst>
          </p:cNvPr>
          <p:cNvGrpSpPr/>
          <p:nvPr/>
        </p:nvGrpSpPr>
        <p:grpSpPr>
          <a:xfrm>
            <a:off x="6963246" y="2480551"/>
            <a:ext cx="3409481" cy="587289"/>
            <a:chOff x="6302971" y="2409062"/>
            <a:chExt cx="3409481" cy="58728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2F9E5C5-6373-2062-07E6-B51CF33BAB53}"/>
                </a:ext>
              </a:extLst>
            </p:cNvPr>
            <p:cNvSpPr txBox="1"/>
            <p:nvPr/>
          </p:nvSpPr>
          <p:spPr>
            <a:xfrm>
              <a:off x="7262678" y="2409062"/>
              <a:ext cx="6982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정책</a:t>
              </a:r>
              <a:endParaRPr lang="ko-KR" altLang="en-US" sz="1400" b="1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FD3DF7D-2A0E-4DD4-066D-C491A352E303}"/>
                </a:ext>
              </a:extLst>
            </p:cNvPr>
            <p:cNvGrpSpPr/>
            <p:nvPr/>
          </p:nvGrpSpPr>
          <p:grpSpPr>
            <a:xfrm>
              <a:off x="6302971" y="2425411"/>
              <a:ext cx="3409481" cy="570940"/>
              <a:chOff x="6302971" y="2425411"/>
              <a:chExt cx="3409481" cy="57094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15CA75D-306C-7C52-89C1-A12DB2621A57}"/>
                  </a:ext>
                </a:extLst>
              </p:cNvPr>
              <p:cNvSpPr txBox="1"/>
              <p:nvPr/>
            </p:nvSpPr>
            <p:spPr>
              <a:xfrm>
                <a:off x="8999972" y="2425411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가치</a:t>
                </a:r>
                <a:endParaRPr lang="ko-KR" altLang="en-US" sz="1400" b="1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AA2E4B8-2A34-51A1-1839-C40F17298203}"/>
                  </a:ext>
                </a:extLst>
              </p:cNvPr>
              <p:cNvSpPr txBox="1"/>
              <p:nvPr/>
            </p:nvSpPr>
            <p:spPr>
              <a:xfrm>
                <a:off x="6302971" y="2688574"/>
                <a:ext cx="26176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[0, 0, 0,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0.05</a:t>
                </a:r>
                <a:r>
                  <a:rPr lang="en-US" altLang="ko-KR" sz="1400"/>
                  <a:t>, 0 ,0 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0.95 </a:t>
                </a:r>
                <a:r>
                  <a:rPr lang="en-US" altLang="ko-KR" sz="1400"/>
                  <a:t>, 0,0]</a:t>
                </a:r>
                <a:endParaRPr lang="ko-KR" altLang="en-US" sz="14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3253D77-FD7A-C14B-8241-AF0F64D68E22}"/>
                  </a:ext>
                </a:extLst>
              </p:cNvPr>
              <p:cNvSpPr txBox="1"/>
              <p:nvPr/>
            </p:nvSpPr>
            <p:spPr>
              <a:xfrm>
                <a:off x="9014193" y="2686986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[1,0]</a:t>
                </a:r>
                <a:endParaRPr lang="ko-KR" altLang="en-US" sz="140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55B112-13D7-F9C6-593A-0649E891B52B}"/>
              </a:ext>
            </a:extLst>
          </p:cNvPr>
          <p:cNvSpPr/>
          <p:nvPr/>
        </p:nvSpPr>
        <p:spPr>
          <a:xfrm>
            <a:off x="5323392" y="2693328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53">
            <a:extLst>
              <a:ext uri="{FF2B5EF4-FFF2-40B4-BE49-F238E27FC236}">
                <a16:creationId xmlns:a16="http://schemas.microsoft.com/office/drawing/2014/main" id="{4CFB3FC5-9474-42EB-F8BD-6F354B94DF15}"/>
              </a:ext>
            </a:extLst>
          </p:cNvPr>
          <p:cNvSpPr/>
          <p:nvPr/>
        </p:nvSpPr>
        <p:spPr>
          <a:xfrm rot="2725382">
            <a:off x="2059657" y="6358872"/>
            <a:ext cx="186131" cy="122500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F03018-650D-22E5-3011-7D9AFBB3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468" y="4496900"/>
            <a:ext cx="1966557" cy="1531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5C0C39-5E3C-6E0C-96CD-C6E6EFFBE8C7}"/>
              </a:ext>
            </a:extLst>
          </p:cNvPr>
          <p:cNvSpPr/>
          <p:nvPr/>
        </p:nvSpPr>
        <p:spPr>
          <a:xfrm>
            <a:off x="6973910" y="2609801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8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 rot="2725382">
            <a:off x="9715168" y="3254587"/>
            <a:ext cx="1262240" cy="1262240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rot="2725382">
            <a:off x="916857" y="3254586"/>
            <a:ext cx="1262240" cy="1262240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45397" y="80212"/>
            <a:ext cx="9012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Strategy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16582" y="1944367"/>
            <a:ext cx="4491124" cy="3899084"/>
            <a:chOff x="3229559" y="1416507"/>
            <a:chExt cx="5065170" cy="4397456"/>
          </a:xfrm>
        </p:grpSpPr>
        <p:sp>
          <p:nvSpPr>
            <p:cNvPr id="4" name="모서리가 둥근 직사각형 3"/>
            <p:cNvSpPr/>
            <p:nvPr/>
          </p:nvSpPr>
          <p:spPr>
            <a:xfrm rot="2725382">
              <a:off x="3897273" y="1416507"/>
              <a:ext cx="4397456" cy="4397456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 rot="2725382">
              <a:off x="3229559" y="2542759"/>
              <a:ext cx="2144954" cy="2144954"/>
            </a:xfrm>
            <a:prstGeom prst="roundRect">
              <a:avLst>
                <a:gd name="adj" fmla="val 7022"/>
              </a:avLst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65739" y="3639351"/>
            <a:ext cx="13644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셀프 플레이</a:t>
            </a:r>
            <a:endParaRPr lang="en-US" altLang="ko-KR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3235" y="3492834"/>
            <a:ext cx="1989647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en-US" altLang="ko-KR" sz="1600">
                <a:solidFill>
                  <a:srgbClr val="FDFDF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>
                <a:solidFill>
                  <a:srgbClr val="FDFDF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학습 사이클 반복시</a:t>
            </a:r>
            <a:endParaRPr lang="en-US" altLang="ko-KR" sz="1600" dirty="0">
              <a:solidFill>
                <a:srgbClr val="FDFDF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강화 학습을 완료한다</a:t>
            </a:r>
            <a:endParaRPr lang="ko-KR" altLang="en-US" sz="18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05116" y="3616202"/>
            <a:ext cx="108234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en-US" altLang="ko-KR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완료</a:t>
            </a:r>
            <a:endParaRPr lang="en-US" altLang="ko-KR" dirty="0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8843270" y="3723266"/>
            <a:ext cx="386862" cy="333502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 flipH="1">
            <a:off x="2660030" y="3723267"/>
            <a:ext cx="386862" cy="333502"/>
          </a:xfrm>
          <a:prstGeom prst="triangle">
            <a:avLst/>
          </a:prstGeom>
          <a:solidFill>
            <a:srgbClr val="171717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37534" y="3536222"/>
            <a:ext cx="2021707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회  미만의 학습 사이클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셀프 플레이 파트로 </a:t>
            </a:r>
            <a:endParaRPr lang="en-US" altLang="ko-KR" sz="180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돌아간다</a:t>
            </a:r>
            <a:r>
              <a:rPr lang="en-US" altLang="ko-KR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2105" y="232485"/>
              <a:ext cx="270779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신규파라미터 평가 파트 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969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17CDAD-13D7-EA3A-545C-35E65DE6AE70}"/>
              </a:ext>
            </a:extLst>
          </p:cNvPr>
          <p:cNvSpPr txBox="1"/>
          <p:nvPr/>
        </p:nvSpPr>
        <p:spPr>
          <a:xfrm>
            <a:off x="4586979" y="3013501"/>
            <a:ext cx="301804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4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4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46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" r="18098" b="25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66885" y="3467436"/>
            <a:ext cx="6142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굳이</a:t>
            </a:r>
            <a:endParaRPr lang="en-US" altLang="ko-KR" sz="20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76270" y="3993128"/>
            <a:ext cx="86594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60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</a:t>
            </a:r>
            <a:endParaRPr lang="en-US" altLang="ko-KR" sz="6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33201" y="2559696"/>
            <a:ext cx="12586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강화학습을</a:t>
            </a:r>
            <a:endParaRPr lang="en-US" altLang="ko-KR" sz="2000" b="1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91230" y="1651957"/>
            <a:ext cx="34336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en-US" altLang="ko-KR" sz="2000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!!!</a:t>
            </a:r>
            <a:endParaRPr lang="en-US" altLang="ko-KR" sz="2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37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7" t="3074" r="20959" b="3213"/>
          <a:stretch>
            <a:fillRect/>
          </a:stretch>
        </p:blipFill>
        <p:spPr>
          <a:xfrm>
            <a:off x="-795264" y="604205"/>
            <a:ext cx="5969007" cy="5969007"/>
          </a:xfrm>
          <a:custGeom>
            <a:avLst/>
            <a:gdLst>
              <a:gd name="connsiteX0" fmla="*/ 3006540 w 5969007"/>
              <a:gd name="connsiteY0" fmla="*/ 9 h 5969007"/>
              <a:gd name="connsiteX1" fmla="*/ 3224433 w 5969007"/>
              <a:gd name="connsiteY1" fmla="*/ 92154 h 5969007"/>
              <a:gd name="connsiteX2" fmla="*/ 5880082 w 5969007"/>
              <a:gd name="connsiteY2" fmla="*/ 2787310 h 5969007"/>
              <a:gd name="connsiteX3" fmla="*/ 5876855 w 5969007"/>
              <a:gd name="connsiteY3" fmla="*/ 3224433 h 5969007"/>
              <a:gd name="connsiteX4" fmla="*/ 3181698 w 5969007"/>
              <a:gd name="connsiteY4" fmla="*/ 5880082 h 5969007"/>
              <a:gd name="connsiteX5" fmla="*/ 2744575 w 5969007"/>
              <a:gd name="connsiteY5" fmla="*/ 5876855 h 5969007"/>
              <a:gd name="connsiteX6" fmla="*/ 88926 w 5969007"/>
              <a:gd name="connsiteY6" fmla="*/ 3181698 h 5969007"/>
              <a:gd name="connsiteX7" fmla="*/ 92154 w 5969007"/>
              <a:gd name="connsiteY7" fmla="*/ 2744575 h 5969007"/>
              <a:gd name="connsiteX8" fmla="*/ 2787310 w 5969007"/>
              <a:gd name="connsiteY8" fmla="*/ 88926 h 5969007"/>
              <a:gd name="connsiteX9" fmla="*/ 3006540 w 5969007"/>
              <a:gd name="connsiteY9" fmla="*/ 9 h 596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9007" h="5969007">
                <a:moveTo>
                  <a:pt x="3006540" y="9"/>
                </a:moveTo>
                <a:cubicBezTo>
                  <a:pt x="3085644" y="593"/>
                  <a:pt x="3164525" y="31354"/>
                  <a:pt x="3224433" y="92154"/>
                </a:cubicBezTo>
                <a:lnTo>
                  <a:pt x="5880082" y="2787310"/>
                </a:lnTo>
                <a:cubicBezTo>
                  <a:pt x="5999899" y="2908910"/>
                  <a:pt x="5998454" y="3104616"/>
                  <a:pt x="5876855" y="3224433"/>
                </a:cubicBezTo>
                <a:lnTo>
                  <a:pt x="3181698" y="5880082"/>
                </a:lnTo>
                <a:cubicBezTo>
                  <a:pt x="3060099" y="5999899"/>
                  <a:pt x="2864392" y="5998454"/>
                  <a:pt x="2744575" y="5876855"/>
                </a:cubicBezTo>
                <a:lnTo>
                  <a:pt x="88926" y="3181698"/>
                </a:lnTo>
                <a:cubicBezTo>
                  <a:pt x="-30891" y="3060099"/>
                  <a:pt x="-29446" y="2864392"/>
                  <a:pt x="92154" y="2744575"/>
                </a:cubicBezTo>
                <a:lnTo>
                  <a:pt x="2787310" y="88926"/>
                </a:lnTo>
                <a:cubicBezTo>
                  <a:pt x="2848110" y="29018"/>
                  <a:pt x="2927437" y="-575"/>
                  <a:pt x="3006540" y="9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5804896" y="80212"/>
            <a:ext cx="58221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Plan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4546" y="3150022"/>
            <a:ext cx="2709396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ko-KR" altLang="en-US" sz="480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선정 이유</a:t>
            </a:r>
            <a:endParaRPr lang="en-US" altLang="ko-KR" sz="48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2725382">
            <a:off x="7778848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850117" y="3461197"/>
            <a:ext cx="117692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성장 가능성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43761" y="2869872"/>
            <a:ext cx="40908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</a:p>
        </p:txBody>
      </p:sp>
      <p:sp>
        <p:nvSpPr>
          <p:cNvPr id="38" name="모서리가 둥근 직사각형 37"/>
          <p:cNvSpPr/>
          <p:nvPr/>
        </p:nvSpPr>
        <p:spPr>
          <a:xfrm rot="2725382">
            <a:off x="5752484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833483" y="3470925"/>
            <a:ext cx="117692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분야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도전</a:t>
            </a:r>
            <a:endParaRPr lang="en-US" altLang="ko-KR" sz="180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9001" y="2869872"/>
            <a:ext cx="40588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</a:p>
        </p:txBody>
      </p:sp>
      <p:sp>
        <p:nvSpPr>
          <p:cNvPr id="49" name="모서리가 둥근 직사각형 48"/>
          <p:cNvSpPr/>
          <p:nvPr/>
        </p:nvSpPr>
        <p:spPr>
          <a:xfrm rot="2725382">
            <a:off x="9805213" y="2939967"/>
            <a:ext cx="1338914" cy="1338914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9676218" y="3470925"/>
            <a:ext cx="15969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남들이 하지 않는</a:t>
            </a:r>
            <a:endParaRPr lang="en-US" altLang="ko-KR" sz="180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분야</a:t>
            </a:r>
            <a:endParaRPr lang="en-US" altLang="ko-KR" sz="180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271730" y="2869872"/>
            <a:ext cx="40588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</a:p>
        </p:txBody>
      </p:sp>
      <p:sp>
        <p:nvSpPr>
          <p:cNvPr id="52" name="Rectangle 304"/>
          <p:cNvSpPr>
            <a:spLocks noChangeArrowheads="1"/>
          </p:cNvSpPr>
          <p:nvPr/>
        </p:nvSpPr>
        <p:spPr bwMode="auto">
          <a:xfrm>
            <a:off x="9546844" y="4624832"/>
            <a:ext cx="19242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3038" indent="-173038">
              <a:buFont typeface="Wingdings" panose="05000000000000000000" pitchFamily="2" charset="2"/>
              <a:buChar char="§"/>
            </a:pP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미래에 강점으로 작용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Rectangle 304"/>
          <p:cNvSpPr>
            <a:spLocks noChangeArrowheads="1"/>
          </p:cNvSpPr>
          <p:nvPr/>
        </p:nvSpPr>
        <p:spPr bwMode="auto">
          <a:xfrm>
            <a:off x="7493929" y="4624832"/>
            <a:ext cx="195630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3038" indent="-173038">
              <a:buFont typeface="Wingdings" panose="05000000000000000000" pitchFamily="2" charset="2"/>
              <a:buChar char="§"/>
            </a:pP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대기업 중심 연구 진행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Rectangle 304"/>
          <p:cNvSpPr>
            <a:spLocks noChangeArrowheads="1"/>
          </p:cNvSpPr>
          <p:nvPr/>
        </p:nvSpPr>
        <p:spPr bwMode="auto">
          <a:xfrm>
            <a:off x="5441014" y="4624832"/>
            <a:ext cx="21230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3038" indent="-173038">
              <a:buFont typeface="Wingdings" panose="05000000000000000000" pitchFamily="2" charset="2"/>
              <a:buChar char="§"/>
            </a:pP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미지의 분야에 대한 도전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04626" y="232485"/>
              <a:ext cx="2582758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 선정 및 선정 배경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5" name=""/>
          <p:cNvSpPr txBox="1"/>
          <p:nvPr/>
        </p:nvSpPr>
        <p:spPr>
          <a:xfrm>
            <a:off x="4891076" y="5522563"/>
            <a:ext cx="1457347" cy="426460"/>
          </a:xfrm>
          <a:prstGeom prst="rect">
            <a:avLst/>
          </a:prstGeom>
        </p:spPr>
        <p:txBody>
          <a:bodyPr wrap="square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내용 추가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2957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171710" y="232485"/>
              <a:ext cx="18485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 선정 이유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270EA1F-91A7-E921-0035-221DCDD1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77" y="1747742"/>
            <a:ext cx="2277925" cy="714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ECB53E-CF90-EF60-EAE1-506B6BB1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21" y="3953789"/>
            <a:ext cx="1689319" cy="461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29E6E5-4C4C-B17C-C93C-837E2A74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58" y="2613793"/>
            <a:ext cx="3352800" cy="3181350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AF8651-8702-E260-D279-E2A1AEE41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994" y="4492727"/>
            <a:ext cx="6731951" cy="1335457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1D143D-A365-105D-9614-1958E1DD2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94" y="2444785"/>
            <a:ext cx="6804342" cy="12582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FC8681-24A2-ED2A-F4EC-0489BD1441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5"/>
          <a:stretch/>
        </p:blipFill>
        <p:spPr>
          <a:xfrm>
            <a:off x="4707421" y="1727241"/>
            <a:ext cx="1790950" cy="6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620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5" t="1449" r="17682" b="158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657946" y="3075057"/>
            <a:ext cx="287610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Part2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459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>
          <a:xfrm>
            <a:off x="7204422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-231494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65862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311454" y="2043204"/>
            <a:ext cx="950104" cy="369332"/>
            <a:chOff x="1086254" y="2580815"/>
            <a:chExt cx="950104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1279420" y="258081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204422" y="2043204"/>
            <a:ext cx="1140861" cy="369332"/>
            <a:chOff x="1086254" y="2580815"/>
            <a:chExt cx="1140861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279420" y="2580815"/>
              <a:ext cx="9476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384574" y="3107173"/>
            <a:ext cx="2678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게임을 규칙만을 갖고  스스로 학습</a:t>
            </a:r>
            <a:endParaRPr lang="en-US" altLang="ko-KR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84574" y="4137627"/>
            <a:ext cx="158248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가지의 네트워크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84574" y="5225953"/>
            <a:ext cx="23118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 i="0">
                <a:solidFill>
                  <a:srgbClr val="FE9100"/>
                </a:solidFill>
                <a:effectLst/>
                <a:latin typeface="se-nanumgothic"/>
              </a:rPr>
              <a:t>학습 상대를 자신으로 한정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80786" y="3107173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기보 데이터 필요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76591" y="4137627"/>
            <a:ext cx="15199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 네트워크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8173" y="5225953"/>
            <a:ext cx="323838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solidFill>
                  <a:srgbClr val="5555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b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승률이 높았던 가상의 선수를 상대로 훈련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5203" y="3068634"/>
            <a:ext cx="6815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First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675054" y="5187414"/>
            <a:ext cx="8418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Third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583682" y="4099088"/>
            <a:ext cx="10246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Second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24049" y="232485"/>
              <a:ext cx="23439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18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131767" y="1693267"/>
            <a:ext cx="2353437" cy="369332"/>
            <a:chOff x="1086254" y="2580815"/>
            <a:chExt cx="2353437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1279420" y="2580815"/>
              <a:ext cx="21602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en-US" altLang="ko-KR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AlphaGo VS AlphaZero</a:t>
              </a:r>
              <a:endParaRPr lang="en-US" altLang="ko-KR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939360"/>
              </p:ext>
            </p:extLst>
          </p:nvPr>
        </p:nvGraphicFramePr>
        <p:xfrm>
          <a:off x="1098626" y="2187878"/>
          <a:ext cx="9885748" cy="3809226"/>
        </p:xfrm>
        <a:graphic>
          <a:graphicData uri="http://schemas.openxmlformats.org/drawingml/2006/table">
            <a:tbl>
              <a:tblPr/>
              <a:tblGrid>
                <a:gridCol w="3295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250">
                  <a:extLst>
                    <a:ext uri="{9D8B030D-6E8A-4147-A177-3AD203B41FA5}">
                      <a16:colId xmlns:a16="http://schemas.microsoft.com/office/drawing/2014/main" val="3940850054"/>
                    </a:ext>
                  </a:extLst>
                </a:gridCol>
                <a:gridCol w="3295249">
                  <a:extLst>
                    <a:ext uri="{9D8B030D-6E8A-4147-A177-3AD203B41FA5}">
                      <a16:colId xmlns:a16="http://schemas.microsoft.com/office/drawing/2014/main" val="620396845"/>
                    </a:ext>
                  </a:extLst>
                </a:gridCol>
              </a:tblGrid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 고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알파고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알파제로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 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정책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가치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롤아웃 정책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듀얼 네트워크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44497"/>
                  </a:ext>
                </a:extLst>
              </a:tr>
              <a:tr h="7145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구조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CNN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Resnet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006531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학습 방법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지도 학습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 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95925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입력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48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17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80395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24046" y="232485"/>
              <a:ext cx="234391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779C676-3CE5-9064-C63E-6E35E11EFD64}"/>
              </a:ext>
            </a:extLst>
          </p:cNvPr>
          <p:cNvSpPr/>
          <p:nvPr/>
        </p:nvSpPr>
        <p:spPr>
          <a:xfrm>
            <a:off x="4321417" y="3952181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89E0FB9-EA80-EE6F-0835-DAF19062B3CA}"/>
              </a:ext>
            </a:extLst>
          </p:cNvPr>
          <p:cNvSpPr/>
          <p:nvPr/>
        </p:nvSpPr>
        <p:spPr>
          <a:xfrm>
            <a:off x="7652895" y="3952180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7662E84-2990-A093-EE66-BF7CAD8BE157}"/>
              </a:ext>
            </a:extLst>
          </p:cNvPr>
          <p:cNvSpPr/>
          <p:nvPr/>
        </p:nvSpPr>
        <p:spPr>
          <a:xfrm>
            <a:off x="4382444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7C42CD1-9559-0B54-AAFA-96D62B322997}"/>
              </a:ext>
            </a:extLst>
          </p:cNvPr>
          <p:cNvSpPr/>
          <p:nvPr/>
        </p:nvSpPr>
        <p:spPr>
          <a:xfrm>
            <a:off x="7652895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83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470</ep:Words>
  <ep:PresentationFormat>와이드스크린</ep:PresentationFormat>
  <ep:Paragraphs>187</ep:Paragraphs>
  <ep:Slides>32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2018-01-13T10:36:26.000</dcterms:created>
  <dc:creator>이승원</dc:creator>
  <cp:lastModifiedBy>AI8_KSY</cp:lastModifiedBy>
  <dcterms:modified xsi:type="dcterms:W3CDTF">2022-10-18T09:32:34.065</dcterms:modified>
  <cp:revision>559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